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4" r:id="rId18"/>
    <p:sldId id="275" r:id="rId19"/>
    <p:sldId id="270" r:id="rId20"/>
    <p:sldId id="271" r:id="rId21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smtClean="0"/>
              <a:t>Rediģēt šablona apakšvirsraksta stilu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E0D9-9873-440C-B894-AA1C2347515C}" type="datetimeFigureOut">
              <a:rPr lang="lv-LV" smtClean="0"/>
              <a:t>02.03.2023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AC35-31BF-4231-BBF3-3907A7C4F4A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75586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E0D9-9873-440C-B894-AA1C2347515C}" type="datetimeFigureOut">
              <a:rPr lang="lv-LV" smtClean="0"/>
              <a:t>02.03.2023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AC35-31BF-4231-BBF3-3907A7C4F4A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68991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E0D9-9873-440C-B894-AA1C2347515C}" type="datetimeFigureOut">
              <a:rPr lang="lv-LV" smtClean="0"/>
              <a:t>02.03.2023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AC35-31BF-4231-BBF3-3907A7C4F4A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89840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E0D9-9873-440C-B894-AA1C2347515C}" type="datetimeFigureOut">
              <a:rPr lang="lv-LV" smtClean="0"/>
              <a:t>02.03.2023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AC35-31BF-4231-BBF3-3907A7C4F4A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20748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E0D9-9873-440C-B894-AA1C2347515C}" type="datetimeFigureOut">
              <a:rPr lang="lv-LV" smtClean="0"/>
              <a:t>02.03.2023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AC35-31BF-4231-BBF3-3907A7C4F4A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49832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E0D9-9873-440C-B894-AA1C2347515C}" type="datetimeFigureOut">
              <a:rPr lang="lv-LV" smtClean="0"/>
              <a:t>02.03.2023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AC35-31BF-4231-BBF3-3907A7C4F4A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39502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E0D9-9873-440C-B894-AA1C2347515C}" type="datetimeFigureOut">
              <a:rPr lang="lv-LV" smtClean="0"/>
              <a:t>02.03.2023</a:t>
            </a:fld>
            <a:endParaRPr lang="lv-LV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AC35-31BF-4231-BBF3-3907A7C4F4A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97233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E0D9-9873-440C-B894-AA1C2347515C}" type="datetimeFigureOut">
              <a:rPr lang="lv-LV" smtClean="0"/>
              <a:t>02.03.2023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AC35-31BF-4231-BBF3-3907A7C4F4A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35233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E0D9-9873-440C-B894-AA1C2347515C}" type="datetimeFigureOut">
              <a:rPr lang="lv-LV" smtClean="0"/>
              <a:t>02.03.2023</a:t>
            </a:fld>
            <a:endParaRPr lang="lv-LV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AC35-31BF-4231-BBF3-3907A7C4F4A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35666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E0D9-9873-440C-B894-AA1C2347515C}" type="datetimeFigureOut">
              <a:rPr lang="lv-LV" smtClean="0"/>
              <a:t>02.03.2023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AC35-31BF-4231-BBF3-3907A7C4F4A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59663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E0D9-9873-440C-B894-AA1C2347515C}" type="datetimeFigureOut">
              <a:rPr lang="lv-LV" smtClean="0"/>
              <a:t>02.03.2023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AC35-31BF-4231-BBF3-3907A7C4F4A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78673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8E0D9-9873-440C-B894-AA1C2347515C}" type="datetimeFigureOut">
              <a:rPr lang="lv-LV" smtClean="0"/>
              <a:t>02.03.2023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EAC35-31BF-4231-BBF3-3907A7C4F4A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8022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355094" y="2060848"/>
            <a:ext cx="8208912" cy="2304256"/>
          </a:xfrm>
        </p:spPr>
        <p:txBody>
          <a:bodyPr>
            <a:noAutofit/>
          </a:bodyPr>
          <a:lstStyle/>
          <a:p>
            <a:pPr algn="ctr"/>
            <a:r>
              <a:rPr lang="lv-LV" sz="4400" b="1" dirty="0" smtClean="0">
                <a:solidFill>
                  <a:schemeClr val="bg2">
                    <a:lumMod val="25000"/>
                  </a:schemeClr>
                </a:solidFill>
              </a:rPr>
              <a:t>Limbažu novada pašvaldības līdzfinansējums daudzdzīvokļu māju infrastruktūras uzlabošanai</a:t>
            </a:r>
            <a:endParaRPr lang="lv-LV" sz="4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971600" y="5445224"/>
            <a:ext cx="7982704" cy="1152128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endParaRPr lang="lv-LV" sz="1800" dirty="0"/>
          </a:p>
        </p:txBody>
      </p:sp>
      <p:pic>
        <p:nvPicPr>
          <p:cNvPr id="4" name="Picture 2" descr="Limbažu novada ģerbon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86776"/>
            <a:ext cx="1080120" cy="127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Virsraksts 1"/>
          <p:cNvSpPr txBox="1">
            <a:spLocks/>
          </p:cNvSpPr>
          <p:nvPr/>
        </p:nvSpPr>
        <p:spPr>
          <a:xfrm>
            <a:off x="611560" y="4005064"/>
            <a:ext cx="820891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lv-LV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2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r>
              <a:rPr lang="lv-LV" dirty="0" smtClean="0"/>
              <a:t>Iesniedzamie dokumenti </a:t>
            </a:r>
            <a:br>
              <a:rPr lang="lv-LV" dirty="0" smtClean="0"/>
            </a:br>
            <a:r>
              <a:rPr lang="lv-LV" sz="2400" dirty="0" smtClean="0"/>
              <a:t>(zemes gabalu labiekārtošanai)</a:t>
            </a:r>
            <a:endParaRPr lang="lv-LV" sz="2400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/>
          </a:bodyPr>
          <a:lstStyle/>
          <a:p>
            <a:r>
              <a:rPr lang="lv-LV" dirty="0"/>
              <a:t>Zemes robežu </a:t>
            </a:r>
            <a:r>
              <a:rPr lang="lv-LV" dirty="0" smtClean="0"/>
              <a:t>plāns;</a:t>
            </a:r>
          </a:p>
          <a:p>
            <a:r>
              <a:rPr lang="lv-LV" dirty="0"/>
              <a:t>Teritorijas shēma, kurā atzīmētas plānotās </a:t>
            </a:r>
            <a:r>
              <a:rPr lang="lv-LV" dirty="0" smtClean="0"/>
              <a:t>darbības;</a:t>
            </a:r>
            <a:endParaRPr lang="lv-LV" dirty="0"/>
          </a:p>
          <a:p>
            <a:r>
              <a:rPr lang="lv-LV" dirty="0"/>
              <a:t>Zemesgabala </a:t>
            </a:r>
            <a:r>
              <a:rPr lang="lv-LV" dirty="0" smtClean="0"/>
              <a:t>īpašuma/apbūves </a:t>
            </a:r>
            <a:r>
              <a:rPr lang="lv-LV" dirty="0"/>
              <a:t>tiesības apliecinošs </a:t>
            </a:r>
            <a:r>
              <a:rPr lang="lv-LV" dirty="0" smtClean="0"/>
              <a:t>dokuments;</a:t>
            </a:r>
          </a:p>
          <a:p>
            <a:r>
              <a:rPr lang="lv-LV" dirty="0"/>
              <a:t>Būvniecības ieceres </a:t>
            </a:r>
            <a:r>
              <a:rPr lang="lv-LV" dirty="0" smtClean="0"/>
              <a:t>dokumentācijas esamību apliecinošs dokuments vai skaidrojums, ja nav nepieciešama;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18339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r>
              <a:rPr lang="lv-LV" dirty="0" smtClean="0"/>
              <a:t>Iesniedzamie dokumenti </a:t>
            </a:r>
            <a:br>
              <a:rPr lang="lv-LV" dirty="0" smtClean="0"/>
            </a:br>
            <a:r>
              <a:rPr lang="lv-LV" sz="2400" dirty="0" smtClean="0"/>
              <a:t>(</a:t>
            </a:r>
            <a:r>
              <a:rPr lang="lv-LV" sz="2400" dirty="0"/>
              <a:t>mājas </a:t>
            </a:r>
            <a:r>
              <a:rPr lang="lv-LV" sz="2400" dirty="0" smtClean="0"/>
              <a:t>pārbūvei, atjaunošanai, restaurācijai)</a:t>
            </a:r>
            <a:endParaRPr lang="lv-LV" sz="2400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/>
          </a:bodyPr>
          <a:lstStyle/>
          <a:p>
            <a:r>
              <a:rPr lang="lv-LV" dirty="0" smtClean="0"/>
              <a:t>Būvvaldes  </a:t>
            </a:r>
            <a:r>
              <a:rPr lang="lv-LV" dirty="0"/>
              <a:t>atzinums vai sertificēta </a:t>
            </a:r>
            <a:r>
              <a:rPr lang="lv-LV" dirty="0" err="1"/>
              <a:t>būvspeciālista</a:t>
            </a:r>
            <a:r>
              <a:rPr lang="lv-LV" dirty="0"/>
              <a:t> tehniskās apsekošanas atzinums par ēkas, tās daļas vai inženierkomunikāciju tehnisko </a:t>
            </a:r>
            <a:r>
              <a:rPr lang="lv-LV" dirty="0" smtClean="0"/>
              <a:t>stāvokli;</a:t>
            </a:r>
          </a:p>
          <a:p>
            <a:r>
              <a:rPr lang="lv-LV" dirty="0" smtClean="0"/>
              <a:t>Būvniecības ieceres dokumentācijas esamību apliecinošs dokuments vai skaidrojums, ja nav nepieciešama;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75575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r>
              <a:rPr lang="lv-LV" dirty="0" smtClean="0"/>
              <a:t>Iesniedzamie dokumenti </a:t>
            </a:r>
            <a:br>
              <a:rPr lang="lv-LV" dirty="0" smtClean="0"/>
            </a:br>
            <a:r>
              <a:rPr lang="lv-LV" sz="2400" dirty="0" smtClean="0"/>
              <a:t>(energoefektivitātes investīciju projektiem)</a:t>
            </a:r>
            <a:endParaRPr lang="lv-LV" sz="2400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67544" y="1772817"/>
            <a:ext cx="8229600" cy="1224136"/>
          </a:xfrm>
        </p:spPr>
        <p:txBody>
          <a:bodyPr>
            <a:normAutofit/>
          </a:bodyPr>
          <a:lstStyle/>
          <a:p>
            <a:r>
              <a:rPr lang="lv-LV" dirty="0"/>
              <a:t>Līgums/i par dokumentācijas izstrādi </a:t>
            </a:r>
          </a:p>
        </p:txBody>
      </p:sp>
    </p:spTree>
    <p:extLst>
      <p:ext uri="{BB962C8B-B14F-4D97-AF65-F5344CB8AC3E}">
        <p14:creationId xmlns:p14="http://schemas.microsoft.com/office/powerpoint/2010/main" val="49587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Vērtēšanas kritēriji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lv-LV" dirty="0"/>
              <a:t>pieteikums iesniegts par dzīvojamo māju, kurai iepriekšējos trīs gados atbalsts saskaņā ar šiem Noteikumiem nav piešķirts;</a:t>
            </a:r>
            <a:endParaRPr lang="lv-LV" b="1" dirty="0"/>
          </a:p>
          <a:p>
            <a:r>
              <a:rPr lang="lv-LV" dirty="0"/>
              <a:t>pretendenta pieteikumā plānoto darbību līdzfinansējuma koeficients ir lielāks. Koeficientu aprēķina, pretendenta sava (mājas) līdzfinansējuma summu, kas pārsniedz noteikumos minimāli noteikto, dalot ar mājas kopējo platību;</a:t>
            </a:r>
            <a:endParaRPr lang="lv-LV" b="1" dirty="0"/>
          </a:p>
          <a:p>
            <a:r>
              <a:rPr lang="lv-LV" dirty="0"/>
              <a:t>pieteikums saņemts par dzīvojamo māju ar lielāku kopējo platību.</a:t>
            </a:r>
            <a:endParaRPr lang="lv-LV" b="1" dirty="0"/>
          </a:p>
          <a:p>
            <a:pPr marL="0" indent="0">
              <a:buNone/>
            </a:pPr>
            <a:endParaRPr lang="lv-LV" b="1" dirty="0" smtClean="0"/>
          </a:p>
          <a:p>
            <a:pPr marL="0" indent="0">
              <a:buNone/>
            </a:pPr>
            <a:r>
              <a:rPr lang="lv-LV" dirty="0" smtClean="0"/>
              <a:t>Vērtēšana tiek veikta 1 mēneša laikā no pieteikšanās termiņa beigām.</a:t>
            </a:r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4467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Projektu īstenošana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lv-LV" dirty="0"/>
              <a:t>Pašvaldības līdzfinansējums tiek pārskaitīts uz Pretendenta bankas kontu 30 dienu laikā pēc </a:t>
            </a:r>
            <a:r>
              <a:rPr lang="lv-LV" dirty="0" smtClean="0"/>
              <a:t>finansējuma </a:t>
            </a:r>
            <a:r>
              <a:rPr lang="lv-LV" dirty="0"/>
              <a:t>izlietojumu pamatojošo </a:t>
            </a:r>
            <a:r>
              <a:rPr lang="lv-LV" dirty="0" smtClean="0"/>
              <a:t>dokumentu saņemšanas</a:t>
            </a:r>
            <a:r>
              <a:rPr lang="lv-LV" dirty="0"/>
              <a:t>. </a:t>
            </a:r>
            <a:endParaRPr lang="lv-LV" dirty="0" smtClean="0"/>
          </a:p>
          <a:p>
            <a:pPr lvl="0"/>
            <a:r>
              <a:rPr lang="lv-LV" dirty="0" smtClean="0"/>
              <a:t>Energoefektivitātes </a:t>
            </a:r>
            <a:r>
              <a:rPr lang="lv-LV" dirty="0"/>
              <a:t>investīciju projekta īstenošanai nepieciešamās dokumentācijas izstrādes gadījumā pretendents papildus iesniedz izstrādātās dokumentācijas kopiju vai norāda informāciju par publiski pieejamām datu bāzēm, kur iespējams pārliecināties par dokumenta izstrādes faktu</a:t>
            </a:r>
            <a:r>
              <a:rPr lang="lv-LV" dirty="0" smtClean="0"/>
              <a:t>.</a:t>
            </a:r>
            <a:endParaRPr lang="lv-LV" b="1" dirty="0"/>
          </a:p>
          <a:p>
            <a:pPr lvl="0"/>
            <a:r>
              <a:rPr lang="lv-LV" dirty="0" smtClean="0"/>
              <a:t>Dokumenti </a:t>
            </a:r>
            <a:r>
              <a:rPr lang="lv-LV" dirty="0"/>
              <a:t>Pašvaldībai iesniedzami 2 </a:t>
            </a:r>
            <a:r>
              <a:rPr lang="lv-LV" dirty="0" smtClean="0"/>
              <a:t>nedēļu </a:t>
            </a:r>
            <a:r>
              <a:rPr lang="lv-LV" dirty="0"/>
              <a:t>laikā pēc plānoto dabu veikšanas, bet ne vēlāk kā līdz kārtējā gada 30. novembrim.</a:t>
            </a:r>
            <a:endParaRPr lang="lv-LV" b="1" dirty="0"/>
          </a:p>
          <a:p>
            <a:pPr lvl="0"/>
            <a:r>
              <a:rPr lang="lv-LV" dirty="0"/>
              <a:t>Pretendents var pieprasīt avansa maksājumu līdz 50 % no piešķirtā Pašvaldības </a:t>
            </a:r>
            <a:r>
              <a:rPr lang="lv-LV" dirty="0" smtClean="0"/>
              <a:t>līdzfinansējuma.</a:t>
            </a:r>
            <a:endParaRPr lang="lv-LV" b="1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24050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Īstenotie projekti</a:t>
            </a:r>
            <a:endParaRPr lang="lv-LV" dirty="0"/>
          </a:p>
        </p:txBody>
      </p:sp>
      <p:pic>
        <p:nvPicPr>
          <p:cNvPr id="4" name="Attēls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1" t="1" r="14978" b="26621"/>
          <a:stretch/>
        </p:blipFill>
        <p:spPr>
          <a:xfrm>
            <a:off x="5265327" y="1628801"/>
            <a:ext cx="3627154" cy="5037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Attēls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33"/>
          <a:stretch/>
        </p:blipFill>
        <p:spPr>
          <a:xfrm>
            <a:off x="286787" y="1628801"/>
            <a:ext cx="4730257" cy="503719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40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ttēls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1" t="34822" r="21521" b="32168"/>
          <a:stretch/>
        </p:blipFill>
        <p:spPr>
          <a:xfrm>
            <a:off x="971600" y="3861048"/>
            <a:ext cx="4237489" cy="28435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Attēls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3" r="5296" b="15599"/>
          <a:stretch/>
        </p:blipFill>
        <p:spPr>
          <a:xfrm>
            <a:off x="539552" y="228337"/>
            <a:ext cx="3211185" cy="43527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Attēls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60648"/>
            <a:ext cx="3651870" cy="48691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2598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s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8" b="22688"/>
          <a:stretch/>
        </p:blipFill>
        <p:spPr>
          <a:xfrm>
            <a:off x="107504" y="810320"/>
            <a:ext cx="4392488" cy="51444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Attēls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33" b="30263"/>
          <a:stretch/>
        </p:blipFill>
        <p:spPr>
          <a:xfrm>
            <a:off x="4621276" y="836711"/>
            <a:ext cx="4418182" cy="511805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5352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342" y="548680"/>
            <a:ext cx="4585146" cy="61153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Attēls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24" b="19526"/>
          <a:stretch/>
        </p:blipFill>
        <p:spPr>
          <a:xfrm>
            <a:off x="256681" y="548680"/>
            <a:ext cx="3930771" cy="611530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0326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ALTUM atbalsts </a:t>
            </a:r>
            <a:r>
              <a:rPr lang="lv-LV" dirty="0" err="1" smtClean="0"/>
              <a:t>www.altum.lv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lv-LV" dirty="0" smtClean="0"/>
              <a:t>Aizdevums daudzdzīvokļu ēku </a:t>
            </a:r>
            <a:r>
              <a:rPr lang="lv-LV" b="1" dirty="0" smtClean="0"/>
              <a:t>remontiem</a:t>
            </a:r>
            <a:r>
              <a:rPr lang="lv-LV" dirty="0" smtClean="0"/>
              <a:t> un apkārtējās </a:t>
            </a:r>
            <a:r>
              <a:rPr lang="lv-LV" b="1" dirty="0" smtClean="0"/>
              <a:t>teritorijas labiekārtošanas</a:t>
            </a:r>
            <a:r>
              <a:rPr lang="lv-LV" dirty="0" smtClean="0"/>
              <a:t> darbiem, ja to nepiešķir kredītiestāde. </a:t>
            </a:r>
          </a:p>
          <a:p>
            <a:r>
              <a:rPr lang="lv-LV" dirty="0" smtClean="0"/>
              <a:t>No 10 000 līdz 400 000 EUR vienai mājai </a:t>
            </a:r>
          </a:p>
          <a:p>
            <a:r>
              <a:rPr lang="lv-LV" dirty="0" smtClean="0"/>
              <a:t>Līdz 120 EUR uz daudzdzīvokļu mājas kopējās platības kvadrātmetru </a:t>
            </a:r>
          </a:p>
          <a:p>
            <a:r>
              <a:rPr lang="lv-LV" dirty="0" smtClean="0"/>
              <a:t>Līdz 20 gadiem </a:t>
            </a:r>
          </a:p>
          <a:p>
            <a:r>
              <a:rPr lang="lv-LV" dirty="0" smtClean="0"/>
              <a:t>Procentu likme - fiksēta 3,5% gadā </a:t>
            </a:r>
          </a:p>
          <a:p>
            <a:r>
              <a:rPr lang="lv-LV" dirty="0" smtClean="0"/>
              <a:t>Beigu termiņš, līdz kuram jānoslēdz aizdevuma līgums - 2023. gada 31. decembris </a:t>
            </a:r>
          </a:p>
          <a:p>
            <a:r>
              <a:rPr lang="lv-LV" dirty="0" smtClean="0"/>
              <a:t>Nodrošinājums ir komercķīla uz prasījuma tiesībām pret dzīvokļu īpašniekiem, kas izriet no darījumiem starp pilnvaroto personu un dzīvokļu īpašniekiem 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76864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lv-LV" dirty="0" smtClean="0"/>
              <a:t>Vispārīga informācija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616624"/>
          </a:xfrm>
        </p:spPr>
        <p:txBody>
          <a:bodyPr/>
          <a:lstStyle/>
          <a:p>
            <a:r>
              <a:rPr lang="lv-LV" dirty="0" smtClean="0"/>
              <a:t>25.11.2021. saistošie noteikumi Nr. 28 “Par Limbažu novada pašvaldības līdzfinansējuma apjomu un tā piešķiršanas kārtību daudzdzīvokļu dzīvojamo māju un tām piesaistīto zemesgabalu infrastruktūras uzlabošanai”; </a:t>
            </a:r>
            <a:endParaRPr lang="lv-LV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lv-LV" dirty="0" smtClean="0"/>
              <a:t>Pieteikumu iesniegšana līdz kārtējā gada 15.martam;</a:t>
            </a:r>
          </a:p>
          <a:p>
            <a:r>
              <a:rPr lang="lv-LV" dirty="0" smtClean="0"/>
              <a:t>Pieejamais </a:t>
            </a:r>
            <a:r>
              <a:rPr lang="lv-LV" dirty="0" smtClean="0"/>
              <a:t>finansējums </a:t>
            </a:r>
            <a:r>
              <a:rPr lang="lv-LV" dirty="0" smtClean="0"/>
              <a:t>20 000 EUR</a:t>
            </a:r>
            <a:r>
              <a:rPr lang="lv-LV" dirty="0" smtClean="0"/>
              <a:t>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94482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716016" y="332656"/>
            <a:ext cx="4474840" cy="2074242"/>
          </a:xfrm>
        </p:spPr>
        <p:txBody>
          <a:bodyPr>
            <a:normAutofit/>
          </a:bodyPr>
          <a:lstStyle/>
          <a:p>
            <a:r>
              <a:rPr lang="lv-LV" dirty="0" smtClean="0"/>
              <a:t>Paldies par uzmanību!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57200" y="3069554"/>
            <a:ext cx="7859216" cy="38878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 smtClean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 smtClean="0"/>
          </a:p>
          <a:p>
            <a:pPr marL="0" indent="0">
              <a:buNone/>
            </a:pPr>
            <a:endParaRPr lang="lv-LV" dirty="0" smtClean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 smtClean="0"/>
          </a:p>
          <a:p>
            <a:pPr marL="0" indent="0" algn="r">
              <a:buNone/>
            </a:pPr>
            <a:r>
              <a:rPr lang="lv-LV" dirty="0" err="1" smtClean="0"/>
              <a:t>www.limbazunovads.lv</a:t>
            </a:r>
            <a:endParaRPr lang="lv-LV" dirty="0"/>
          </a:p>
        </p:txBody>
      </p:sp>
      <p:pic>
        <p:nvPicPr>
          <p:cNvPr id="4" name="Attēls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40" b="19169"/>
          <a:stretch/>
        </p:blipFill>
        <p:spPr>
          <a:xfrm>
            <a:off x="899592" y="364017"/>
            <a:ext cx="4608512" cy="596544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3463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38138"/>
          </a:xfrm>
        </p:spPr>
        <p:txBody>
          <a:bodyPr>
            <a:noAutofit/>
          </a:bodyPr>
          <a:lstStyle/>
          <a:p>
            <a:r>
              <a:rPr lang="lv-LV" dirty="0" smtClean="0"/>
              <a:t>Prasības pretendentiem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>
            <a:normAutofit fontScale="92500" lnSpcReduction="20000"/>
          </a:bodyPr>
          <a:lstStyle/>
          <a:p>
            <a:r>
              <a:rPr lang="lv-LV" dirty="0" smtClean="0"/>
              <a:t>Mājas kopējā platība virs 200 m</a:t>
            </a:r>
            <a:r>
              <a:rPr lang="lv-LV" baseline="30000" dirty="0" smtClean="0"/>
              <a:t>2</a:t>
            </a:r>
            <a:r>
              <a:rPr lang="lv-LV" dirty="0" smtClean="0"/>
              <a:t> un nedzīvojamo telpu platība nepārsniedz 25%;</a:t>
            </a:r>
          </a:p>
          <a:p>
            <a:r>
              <a:rPr lang="lv-LV" dirty="0" smtClean="0"/>
              <a:t>Vienai personai ne vairāk kā 25% dzīvokļu īpašumu;</a:t>
            </a:r>
          </a:p>
          <a:p>
            <a:r>
              <a:rPr lang="lv-LV" dirty="0" smtClean="0"/>
              <a:t>Mājas </a:t>
            </a:r>
            <a:r>
              <a:rPr lang="lv-LV" dirty="0"/>
              <a:t>kopīpašumā esošās daļas pārvaldīšanai un apsaimniekošanai izveidota dzīvokļu īpašnieku </a:t>
            </a:r>
            <a:r>
              <a:rPr lang="lv-LV" dirty="0" smtClean="0"/>
              <a:t>sabiedrība, noslēgts </a:t>
            </a:r>
            <a:r>
              <a:rPr lang="lv-LV" dirty="0"/>
              <a:t>savstarpējs līgums par mājas kopīpašumā esošās daļas pārvaldīšanu un </a:t>
            </a:r>
            <a:r>
              <a:rPr lang="lv-LV" dirty="0" smtClean="0"/>
              <a:t>apsaimniekošanu </a:t>
            </a:r>
            <a:r>
              <a:rPr lang="lv-LV" dirty="0"/>
              <a:t>vai </a:t>
            </a:r>
            <a:r>
              <a:rPr lang="lv-LV" dirty="0" smtClean="0"/>
              <a:t>māju </a:t>
            </a:r>
            <a:r>
              <a:rPr lang="lv-LV" dirty="0"/>
              <a:t>apsaimnieko līdzšinējais apsaimniekotājs, kurš darbojas, pamatojoties uz likuma „Par valsts un pašvaldību dzīvojamo māju privatizāciju” 50.panta septīto </a:t>
            </a:r>
            <a:r>
              <a:rPr lang="lv-LV" dirty="0" smtClean="0"/>
              <a:t>daļu.</a:t>
            </a:r>
          </a:p>
          <a:p>
            <a:endParaRPr lang="lv-LV" dirty="0" smtClean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61803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Atbalstāmās aktivitātes (I)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v-LV" dirty="0"/>
              <a:t>Līdz 50% no izmaksām līdzfinansējams </a:t>
            </a:r>
            <a:r>
              <a:rPr lang="lv-LV" dirty="0" smtClean="0"/>
              <a:t>piesaistīto </a:t>
            </a:r>
            <a:r>
              <a:rPr lang="lv-LV" dirty="0"/>
              <a:t>zemesgabalu labiekārtošanai:</a:t>
            </a:r>
          </a:p>
          <a:p>
            <a:pPr lvl="0"/>
            <a:r>
              <a:rPr lang="lv-LV" dirty="0"/>
              <a:t>piebraucamo ceļu, stāvlaukumu un gājēju celiņu būvniecībai, pārbūvei vai atjaunošanai </a:t>
            </a:r>
            <a:r>
              <a:rPr lang="lv-LV" dirty="0" smtClean="0"/>
              <a:t>(ne </a:t>
            </a:r>
            <a:r>
              <a:rPr lang="lv-LV" dirty="0"/>
              <a:t>vairāk kā 2000 EUR);</a:t>
            </a:r>
          </a:p>
          <a:p>
            <a:pPr lvl="0"/>
            <a:r>
              <a:rPr lang="lv-LV" dirty="0"/>
              <a:t>bērnu rotaļu laukumu būvniecībai vai pārbūvei un  </a:t>
            </a:r>
            <a:r>
              <a:rPr lang="lv-LV" dirty="0" err="1"/>
              <a:t>energoefektīva</a:t>
            </a:r>
            <a:r>
              <a:rPr lang="lv-LV" dirty="0"/>
              <a:t> āra apgaismojuma izveidei </a:t>
            </a:r>
            <a:r>
              <a:rPr lang="lv-LV" dirty="0" smtClean="0"/>
              <a:t>(ne </a:t>
            </a:r>
            <a:r>
              <a:rPr lang="lv-LV" dirty="0"/>
              <a:t>vairāk kā 500 EUR).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72228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Atbalstāmās aktivitātes (II)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v-LV" dirty="0"/>
              <a:t>Līdz 50% no izmaksām līdzfinansējams </a:t>
            </a:r>
            <a:r>
              <a:rPr lang="lv-LV" dirty="0" smtClean="0"/>
              <a:t>māju pārbūvei, atjaunošanai vai restaurācijai:</a:t>
            </a:r>
            <a:endParaRPr lang="lv-LV" dirty="0"/>
          </a:p>
          <a:p>
            <a:pPr lvl="0"/>
            <a:r>
              <a:rPr lang="lv-LV" dirty="0"/>
              <a:t>jumta pārbūvei </a:t>
            </a:r>
            <a:r>
              <a:rPr lang="lv-LV" dirty="0" smtClean="0"/>
              <a:t>(ne </a:t>
            </a:r>
            <a:r>
              <a:rPr lang="lv-LV" dirty="0"/>
              <a:t>vairāk kā 3000 EUR);</a:t>
            </a:r>
          </a:p>
          <a:p>
            <a:pPr lvl="0"/>
            <a:r>
              <a:rPr lang="lv-LV" dirty="0"/>
              <a:t>citiem pārbūves, atjaunošanas darbiem </a:t>
            </a:r>
            <a:r>
              <a:rPr lang="lv-LV" dirty="0" smtClean="0"/>
              <a:t>(ne </a:t>
            </a:r>
            <a:r>
              <a:rPr lang="lv-LV" dirty="0"/>
              <a:t>vairāk kā 2000 EUR).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53702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Atbalstāmās aktivitātes (III)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v-LV" dirty="0"/>
              <a:t>Līdz 70% no izmaksām līdzfinansējams </a:t>
            </a:r>
            <a:r>
              <a:rPr lang="lv-LV" dirty="0" smtClean="0"/>
              <a:t>dokumentācijas </a:t>
            </a:r>
            <a:r>
              <a:rPr lang="lv-LV" dirty="0"/>
              <a:t>izstrādei:</a:t>
            </a:r>
          </a:p>
          <a:p>
            <a:pPr lvl="0"/>
            <a:r>
              <a:rPr lang="lv-LV" dirty="0"/>
              <a:t>energoefektivitātes paaugstināšanas investīciju projekta īstenošanai nepieciešamas dokumentācijas sagatavošanai </a:t>
            </a:r>
            <a:r>
              <a:rPr lang="lv-LV" dirty="0" smtClean="0"/>
              <a:t>(ne </a:t>
            </a:r>
            <a:r>
              <a:rPr lang="lv-LV" dirty="0"/>
              <a:t>vairāk kā 5000 EUR);</a:t>
            </a:r>
          </a:p>
          <a:p>
            <a:pPr lvl="0"/>
            <a:r>
              <a:rPr lang="lv-LV" dirty="0"/>
              <a:t>siltumapgādes sistēmas ierīkošanas būvniecības ieceres dokumentācijas izstrādei </a:t>
            </a:r>
            <a:r>
              <a:rPr lang="lv-LV" dirty="0" smtClean="0"/>
              <a:t>(ne </a:t>
            </a:r>
            <a:r>
              <a:rPr lang="lv-LV" dirty="0"/>
              <a:t>vairāk kā 2500 EUR).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05337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Izmaksu </a:t>
            </a:r>
            <a:r>
              <a:rPr lang="lv-LV" dirty="0" err="1" smtClean="0"/>
              <a:t>attiecināmība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 smtClean="0"/>
              <a:t>Maksājumi veikti pēc Limbažu novada domes lēmuma pieņemšanas par līdzfinansējuma piešķiršanu.</a:t>
            </a:r>
          </a:p>
          <a:p>
            <a:pPr marL="0" indent="0">
              <a:buNone/>
            </a:pPr>
            <a:r>
              <a:rPr lang="lv-LV" dirty="0" smtClean="0"/>
              <a:t>Izņēmums – dokumentu izstrāde mājas siltināšanas projekta īstenošanai. Izmaksas attiecināmas no 25.11.2021.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88130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Neatbalstāmās izmaksas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r>
              <a:rPr lang="lv-LV" dirty="0"/>
              <a:t>K</a:t>
            </a:r>
            <a:r>
              <a:rPr lang="lv-LV" dirty="0" smtClean="0"/>
              <a:t>ārtējās uzturēšanas izmaksas;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lv-LV" sz="3200" dirty="0"/>
              <a:t>K</a:t>
            </a:r>
            <a:r>
              <a:rPr lang="lv-LV" sz="3200" dirty="0" smtClean="0"/>
              <a:t>osmētiskā remonta vai maznozīmīgu ēkas elementu atjaunošanas izmaksas (piemēram, kāpņu telpu virsmu, margu pārsegumu atjaunošana </a:t>
            </a:r>
            <a:r>
              <a:rPr lang="lv-LV" sz="3200" dirty="0" err="1" smtClean="0"/>
              <a:t>utml</a:t>
            </a:r>
            <a:r>
              <a:rPr lang="lv-LV" sz="3200" dirty="0" smtClean="0"/>
              <a:t>.), kas neuzlabo ēkas, tās daļas vai inženierkomunikāciju tehnisko stiprību vai ēkas energoefektivitāti;</a:t>
            </a:r>
            <a:endParaRPr lang="lv-LV" sz="3200" b="1" dirty="0" smtClean="0"/>
          </a:p>
          <a:p>
            <a:r>
              <a:rPr lang="lv-LV" dirty="0" smtClean="0"/>
              <a:t>visas </a:t>
            </a:r>
            <a:r>
              <a:rPr lang="lv-LV" dirty="0"/>
              <a:t>citas izmaksas, kas šajos noteikumos nav noteiktas kā </a:t>
            </a:r>
            <a:r>
              <a:rPr lang="lv-LV" dirty="0" smtClean="0"/>
              <a:t>atbalstāmās.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17542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lv-LV" dirty="0" smtClean="0"/>
              <a:t>Iesniedzamie dokumenti</a:t>
            </a:r>
            <a:br>
              <a:rPr lang="lv-LV" dirty="0" smtClean="0"/>
            </a:br>
            <a:r>
              <a:rPr lang="lv-LV" sz="2400" dirty="0" smtClean="0"/>
              <a:t>(obligātie)</a:t>
            </a:r>
            <a:endParaRPr lang="lv-LV" sz="2400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373216"/>
          </a:xfrm>
        </p:spPr>
        <p:txBody>
          <a:bodyPr>
            <a:normAutofit fontScale="85000" lnSpcReduction="20000"/>
          </a:bodyPr>
          <a:lstStyle/>
          <a:p>
            <a:r>
              <a:rPr lang="lv-LV" dirty="0" smtClean="0"/>
              <a:t>Pieteikuma veidlapa;</a:t>
            </a:r>
          </a:p>
          <a:p>
            <a:r>
              <a:rPr lang="lv-LV" dirty="0" smtClean="0"/>
              <a:t>Mājas apsaimniekošanas līgums vai dokuments, kas to aizstāj;</a:t>
            </a:r>
          </a:p>
          <a:p>
            <a:r>
              <a:rPr lang="lv-LV" dirty="0" smtClean="0"/>
              <a:t>Lēmums par plānoto aktivitāšu veikšanu, nodrošinot savu līdzfinansējumu;</a:t>
            </a:r>
          </a:p>
          <a:p>
            <a:pPr marL="0" indent="0">
              <a:buNone/>
            </a:pPr>
            <a:r>
              <a:rPr lang="lv-LV" dirty="0" smtClean="0"/>
              <a:t>- energoefektivitātes investīciju projekta dokumentācijas projektos lēmumā iekļauta informācija par plānotajiem energoefektivitātes paaugstināšanas pasākumiem, norādīta pilnvarotā persona.</a:t>
            </a:r>
            <a:endParaRPr lang="lv-LV" b="1" dirty="0" smtClean="0"/>
          </a:p>
          <a:p>
            <a:pPr marL="0" indent="0">
              <a:buNone/>
            </a:pPr>
            <a:r>
              <a:rPr lang="lv-LV" dirty="0" smtClean="0"/>
              <a:t>- siltumapgādes sistēmas ierīkošanas būvniecības dokumentācijas izstrādes projektos lēmumā noteiktas konkrētas turpmāk veicamās darbības siltumapgādes sistēmas ierīkošanas būvdarbu veikšanai.</a:t>
            </a:r>
          </a:p>
          <a:p>
            <a:r>
              <a:rPr lang="lv-LV" dirty="0" smtClean="0"/>
              <a:t>Izmaksu tāme;</a:t>
            </a:r>
          </a:p>
          <a:p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25336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ēma">
  <a:themeElements>
    <a:clrScheme name="Iestād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</TotalTime>
  <Words>649</Words>
  <Application>Microsoft Office PowerPoint</Application>
  <PresentationFormat>Slaidrāde ekrānā (4:3)</PresentationFormat>
  <Paragraphs>75</Paragraphs>
  <Slides>20</Slides>
  <Notes>0</Notes>
  <HiddenSlides>0</HiddenSlides>
  <MMClips>0</MMClips>
  <ScaleCrop>false</ScaleCrop>
  <HeadingPairs>
    <vt:vector size="4" baseType="variant">
      <vt:variant>
        <vt:lpstr>Dizains</vt:lpstr>
      </vt:variant>
      <vt:variant>
        <vt:i4>1</vt:i4>
      </vt:variant>
      <vt:variant>
        <vt:lpstr>Slaidu virsraksti</vt:lpstr>
      </vt:variant>
      <vt:variant>
        <vt:i4>20</vt:i4>
      </vt:variant>
    </vt:vector>
  </HeadingPairs>
  <TitlesOfParts>
    <vt:vector size="21" baseType="lpstr">
      <vt:lpstr>Office tēma</vt:lpstr>
      <vt:lpstr>Limbažu novada pašvaldības līdzfinansējums daudzdzīvokļu māju infrastruktūras uzlabošanai</vt:lpstr>
      <vt:lpstr>Vispārīga informācija</vt:lpstr>
      <vt:lpstr>Prasības pretendentiem</vt:lpstr>
      <vt:lpstr>Atbalstāmās aktivitātes (I)</vt:lpstr>
      <vt:lpstr>Atbalstāmās aktivitātes (II)</vt:lpstr>
      <vt:lpstr>Atbalstāmās aktivitātes (III)</vt:lpstr>
      <vt:lpstr>Izmaksu attiecināmība</vt:lpstr>
      <vt:lpstr>Neatbalstāmās izmaksas</vt:lpstr>
      <vt:lpstr>Iesniedzamie dokumenti (obligātie)</vt:lpstr>
      <vt:lpstr>Iesniedzamie dokumenti  (zemes gabalu labiekārtošanai)</vt:lpstr>
      <vt:lpstr>Iesniedzamie dokumenti  (mājas pārbūvei, atjaunošanai, restaurācijai)</vt:lpstr>
      <vt:lpstr>Iesniedzamie dokumenti  (energoefektivitātes investīciju projektiem)</vt:lpstr>
      <vt:lpstr>Vērtēšanas kritēriji</vt:lpstr>
      <vt:lpstr>Projektu īstenošana</vt:lpstr>
      <vt:lpstr>Īstenotie projekti</vt:lpstr>
      <vt:lpstr>PowerPoint prezentācija</vt:lpstr>
      <vt:lpstr>PowerPoint prezentācija</vt:lpstr>
      <vt:lpstr>PowerPoint prezentācija</vt:lpstr>
      <vt:lpstr>ALTUM atbalsts www.altum.lv</vt:lpstr>
      <vt:lpstr>Paldies par uzmanību!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Anna Siliņa</dc:creator>
  <cp:lastModifiedBy>Anna Siliņa</cp:lastModifiedBy>
  <cp:revision>29</cp:revision>
  <dcterms:created xsi:type="dcterms:W3CDTF">2022-05-16T05:49:09Z</dcterms:created>
  <dcterms:modified xsi:type="dcterms:W3CDTF">2023-03-02T12:46:03Z</dcterms:modified>
</cp:coreProperties>
</file>