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57" r:id="rId4"/>
    <p:sldId id="266" r:id="rId5"/>
    <p:sldId id="258" r:id="rId6"/>
    <p:sldId id="259" r:id="rId7"/>
    <p:sldId id="280" r:id="rId8"/>
    <p:sldId id="264" r:id="rId9"/>
    <p:sldId id="279" r:id="rId10"/>
    <p:sldId id="261" r:id="rId11"/>
    <p:sldId id="274" r:id="rId12"/>
    <p:sldId id="271" r:id="rId13"/>
    <p:sldId id="269" r:id="rId14"/>
    <p:sldId id="267" r:id="rId15"/>
    <p:sldId id="273" r:id="rId16"/>
    <p:sldId id="272" r:id="rId17"/>
    <p:sldId id="27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BFCD7-71B9-A3E7-BB69-C28ECAEA057B}" name="Jana Strogonova" initials="JS" userId="98f3b1bf816063b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12129-5686-40AF-B3E8-2E500F627550}" v="52" dt="2023-09-05T13:10:4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50" autoAdjust="0"/>
    <p:restoredTop sz="94660"/>
  </p:normalViewPr>
  <p:slideViewPr>
    <p:cSldViewPr snapToGrid="0">
      <p:cViewPr varScale="1">
        <p:scale>
          <a:sx n="75" d="100"/>
          <a:sy n="75" d="100"/>
        </p:scale>
        <p:origin x="243" y="27"/>
      </p:cViewPr>
      <p:guideLst/>
    </p:cSldViewPr>
  </p:slideViewPr>
  <p:notesTextViewPr>
    <p:cViewPr>
      <p:scale>
        <a:sx n="1" d="1"/>
        <a:sy n="1" d="1"/>
      </p:scale>
      <p:origin x="0" y="0"/>
    </p:cViewPr>
  </p:notesTextViewPr>
  <p:sorterViewPr>
    <p:cViewPr>
      <p:scale>
        <a:sx n="100" d="100"/>
        <a:sy n="100" d="100"/>
      </p:scale>
      <p:origin x="0" y="-272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8E926-1C10-46C7-BB57-EC106C5868F2}"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3AA07-6194-4FB0-AE0B-DB87BA5B56C6}" type="slidenum">
              <a:rPr lang="en-US" smtClean="0"/>
              <a:t>‹#›</a:t>
            </a:fld>
            <a:endParaRPr lang="en-US"/>
          </a:p>
        </p:txBody>
      </p:sp>
    </p:spTree>
    <p:extLst>
      <p:ext uri="{BB962C8B-B14F-4D97-AF65-F5344CB8AC3E}">
        <p14:creationId xmlns:p14="http://schemas.microsoft.com/office/powerpoint/2010/main" val="85440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D0ED-9400-B361-216D-ED08115FB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11CF9-843B-1DC2-A980-ED7D101C1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4CE23C-C40C-FF0E-EFC8-F3D28CF01CC9}"/>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22FCCD9D-15BD-012B-5B08-054F17B2E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485FE-443D-88C4-9621-9AD2B054060F}"/>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257066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F423-F1C7-4011-EB4D-B6B01166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0ACC8D-752B-8141-3843-34BE1D37D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CBB80-41D8-C444-4DE3-6BB5B715114A}"/>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F1548B0A-41DE-D6E9-1AEC-4CCCC9B7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E81A3-88D8-9939-33F8-DD9886293F13}"/>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14556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28D67-5476-4637-CEE3-DDDEA3B6DC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38B06C-ECF6-31C7-5D89-A1946C849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A4E02-8FF4-78EB-77D3-D77BC41A82AD}"/>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8F2A214C-5580-8F33-B7BA-3806BBC77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8B4A4-2B34-6C03-BAB9-95DB8365F0CD}"/>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31635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57A6-0906-AA61-6A01-563FE5850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2A944-0073-09E1-FEE7-93516E1D68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C62F5-0A24-40D6-C0B2-171E6ED42F52}"/>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9DFDF797-8E9B-AA5A-F597-39DB5F4FB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A0690-3CBF-F413-D8E6-859B4F009824}"/>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164098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FAAE-EDDA-E937-8717-C85699B9EB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F7DA6F-0092-F1C3-5E5E-69579D02D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994A58-53EA-27F1-7048-1D2B19E20C3A}"/>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389F9BD2-7BAB-4539-EBA8-06E3542B1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0AB87-F98C-3A26-87F6-8009085B8F41}"/>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297024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5FFD-32CD-F367-5A74-E485D71AA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88504-CACF-ECA0-D6C2-B913970E3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D3FC0-5C08-9594-AA4C-C3824EF8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19CB5-CCF0-C4B2-B419-53BD3B7DED6B}"/>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6" name="Footer Placeholder 5">
            <a:extLst>
              <a:ext uri="{FF2B5EF4-FFF2-40B4-BE49-F238E27FC236}">
                <a16:creationId xmlns:a16="http://schemas.microsoft.com/office/drawing/2014/main" id="{6A957A02-121C-46F2-CE72-74F137667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54074-74B6-1BD1-02FE-5961B9480ED4}"/>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98850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166A-748A-44EA-6876-8248C17B8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7988D-4615-891A-99FD-6AE375813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0C52A-F82A-75A7-B4B8-4020F3E16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476A0A-2D72-5600-C8FC-08D6D2CB6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129AB-5314-493B-64C2-BA76C79580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E8CEC-3A8B-C7C6-29A7-2A760AD8AA30}"/>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8" name="Footer Placeholder 7">
            <a:extLst>
              <a:ext uri="{FF2B5EF4-FFF2-40B4-BE49-F238E27FC236}">
                <a16:creationId xmlns:a16="http://schemas.microsoft.com/office/drawing/2014/main" id="{15067156-EF07-859D-FDE0-2012FEE8E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617A5-C614-62FC-BCA8-0780FFB3E92E}"/>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312122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4322-0652-FC57-F0CA-61E6B79B3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4642F-05A9-3411-434D-D43DC16C22AE}"/>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4" name="Footer Placeholder 3">
            <a:extLst>
              <a:ext uri="{FF2B5EF4-FFF2-40B4-BE49-F238E27FC236}">
                <a16:creationId xmlns:a16="http://schemas.microsoft.com/office/drawing/2014/main" id="{52B8CE18-419E-2121-A6C0-8674931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9EB66-82B1-5E9B-1CB3-8E4D5F58254C}"/>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90882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E648C-6A11-D506-3C95-58DCCC054BB1}"/>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3" name="Footer Placeholder 2">
            <a:extLst>
              <a:ext uri="{FF2B5EF4-FFF2-40B4-BE49-F238E27FC236}">
                <a16:creationId xmlns:a16="http://schemas.microsoft.com/office/drawing/2014/main" id="{855F611C-2509-3C3E-D71B-AE517A60DB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C55A9F-B18D-9A77-774E-AF44B4636B79}"/>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19642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5AB5-5D01-3A04-8DA7-74F9AA01D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122B9-215C-735C-73F2-21A0580EC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4423DD-51D0-9AEC-AA1B-B55E09C3E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6F545-3BAC-74F5-A4EE-E69503D9C1F0}"/>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6" name="Footer Placeholder 5">
            <a:extLst>
              <a:ext uri="{FF2B5EF4-FFF2-40B4-BE49-F238E27FC236}">
                <a16:creationId xmlns:a16="http://schemas.microsoft.com/office/drawing/2014/main" id="{FBFD716E-C90F-5354-FE56-DBF3636B6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9CCD4-625A-E4D3-3096-308B024DB562}"/>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174350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98B-BF11-B529-7A9C-4EEC143AF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C7110-271F-1FF1-4533-0C3988E47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456758-D6C7-33F5-39D2-66D191C3E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F7707-274A-0D96-D717-0CB244F0D120}"/>
              </a:ext>
            </a:extLst>
          </p:cNvPr>
          <p:cNvSpPr>
            <a:spLocks noGrp="1"/>
          </p:cNvSpPr>
          <p:nvPr>
            <p:ph type="dt" sz="half" idx="10"/>
          </p:nvPr>
        </p:nvSpPr>
        <p:spPr/>
        <p:txBody>
          <a:bodyPr/>
          <a:lstStyle/>
          <a:p>
            <a:fld id="{60C6F7B4-47C0-4773-A3CF-C202AD1B4823}" type="datetimeFigureOut">
              <a:rPr lang="en-US" smtClean="0"/>
              <a:t>9/18/2023</a:t>
            </a:fld>
            <a:endParaRPr lang="en-US"/>
          </a:p>
        </p:txBody>
      </p:sp>
      <p:sp>
        <p:nvSpPr>
          <p:cNvPr id="6" name="Footer Placeholder 5">
            <a:extLst>
              <a:ext uri="{FF2B5EF4-FFF2-40B4-BE49-F238E27FC236}">
                <a16:creationId xmlns:a16="http://schemas.microsoft.com/office/drawing/2014/main" id="{D4B0B683-7D52-92FE-C7D8-BB6A92CA8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DEDB2-4E1A-8AB5-9941-5D7C19451F98}"/>
              </a:ext>
            </a:extLst>
          </p:cNvPr>
          <p:cNvSpPr>
            <a:spLocks noGrp="1"/>
          </p:cNvSpPr>
          <p:nvPr>
            <p:ph type="sldNum" sz="quarter" idx="12"/>
          </p:nvPr>
        </p:nvSpPr>
        <p:spPr/>
        <p:txBody>
          <a:bodyPr/>
          <a:lstStyle/>
          <a:p>
            <a:fld id="{B7867CD4-3D7F-4B58-8A5F-BF7CEB816AA6}" type="slidenum">
              <a:rPr lang="en-US" smtClean="0"/>
              <a:t>‹#›</a:t>
            </a:fld>
            <a:endParaRPr lang="en-US"/>
          </a:p>
        </p:txBody>
      </p:sp>
    </p:spTree>
    <p:extLst>
      <p:ext uri="{BB962C8B-B14F-4D97-AF65-F5344CB8AC3E}">
        <p14:creationId xmlns:p14="http://schemas.microsoft.com/office/powerpoint/2010/main" val="421523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4A118-EFFD-923B-629B-157179EA2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0F30B-2303-17D3-6B14-E5DB5429C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58D85-B3F2-63C5-18EE-65317923B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6F7B4-47C0-4773-A3CF-C202AD1B4823}" type="datetimeFigureOut">
              <a:rPr lang="en-US" smtClean="0"/>
              <a:t>9/18/2023</a:t>
            </a:fld>
            <a:endParaRPr lang="en-US"/>
          </a:p>
        </p:txBody>
      </p:sp>
      <p:sp>
        <p:nvSpPr>
          <p:cNvPr id="5" name="Footer Placeholder 4">
            <a:extLst>
              <a:ext uri="{FF2B5EF4-FFF2-40B4-BE49-F238E27FC236}">
                <a16:creationId xmlns:a16="http://schemas.microsoft.com/office/drawing/2014/main" id="{DF52D933-E1B7-9B38-77EF-7714D6D0F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A74FF2-AA74-507D-A67E-5578DBCC4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67CD4-3D7F-4B58-8A5F-BF7CEB816AA6}" type="slidenum">
              <a:rPr lang="en-US" smtClean="0"/>
              <a:t>‹#›</a:t>
            </a:fld>
            <a:endParaRPr lang="en-US"/>
          </a:p>
        </p:txBody>
      </p:sp>
    </p:spTree>
    <p:extLst>
      <p:ext uri="{BB962C8B-B14F-4D97-AF65-F5344CB8AC3E}">
        <p14:creationId xmlns:p14="http://schemas.microsoft.com/office/powerpoint/2010/main" val="413258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a:extLst>
              <a:ext uri="{FF2B5EF4-FFF2-40B4-BE49-F238E27FC236}">
                <a16:creationId xmlns:a16="http://schemas.microsoft.com/office/drawing/2014/main" id="{4E729836-F0D2-E2DF-B116-6961717CEDA6}"/>
              </a:ext>
            </a:extLst>
          </p:cNvPr>
          <p:cNvPicPr>
            <a:picLocks noChangeAspect="1"/>
          </p:cNvPicPr>
          <p:nvPr/>
        </p:nvPicPr>
        <p:blipFill rotWithShape="1">
          <a:blip r:embed="rId2"/>
          <a:srcRect t="11440" r="35364" b="5914"/>
          <a:stretch/>
        </p:blipFill>
        <p:spPr>
          <a:xfrm>
            <a:off x="2656849" y="0"/>
            <a:ext cx="9535151" cy="685800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89A71A-208B-9E34-F8D6-F7E153930B3A}"/>
              </a:ext>
            </a:extLst>
          </p:cNvPr>
          <p:cNvSpPr>
            <a:spLocks noGrp="1"/>
          </p:cNvSpPr>
          <p:nvPr>
            <p:ph type="ctrTitle"/>
          </p:nvPr>
        </p:nvSpPr>
        <p:spPr>
          <a:xfrm>
            <a:off x="477981" y="1122363"/>
            <a:ext cx="4023360" cy="3204134"/>
          </a:xfrm>
        </p:spPr>
        <p:txBody>
          <a:bodyPr anchor="b">
            <a:normAutofit/>
          </a:bodyPr>
          <a:lstStyle/>
          <a:p>
            <a:pPr algn="l"/>
            <a:r>
              <a:rPr lang="lv-LV" sz="4800" b="1" dirty="0">
                <a:latin typeface="+mn-lt"/>
              </a:rPr>
              <a:t>Iekšējā komunikācija </a:t>
            </a:r>
            <a:br>
              <a:rPr lang="lv-LV" sz="4800" b="1" dirty="0">
                <a:latin typeface="+mn-lt"/>
              </a:rPr>
            </a:br>
            <a:r>
              <a:rPr lang="lv-LV" sz="3600" b="1" dirty="0">
                <a:latin typeface="+mn-lt"/>
              </a:rPr>
              <a:t>Limbažu pašvaldībā</a:t>
            </a:r>
            <a:endParaRPr lang="en-US" sz="4800" b="1" dirty="0">
              <a:latin typeface="+mn-lt"/>
            </a:endParaRPr>
          </a:p>
        </p:txBody>
      </p:sp>
      <p:sp>
        <p:nvSpPr>
          <p:cNvPr id="3" name="Subtitle 2">
            <a:extLst>
              <a:ext uri="{FF2B5EF4-FFF2-40B4-BE49-F238E27FC236}">
                <a16:creationId xmlns:a16="http://schemas.microsoft.com/office/drawing/2014/main" id="{54C8A64F-9DE7-B58B-228B-58872AD4D594}"/>
              </a:ext>
            </a:extLst>
          </p:cNvPr>
          <p:cNvSpPr>
            <a:spLocks noGrp="1"/>
          </p:cNvSpPr>
          <p:nvPr>
            <p:ph type="subTitle" idx="1"/>
          </p:nvPr>
        </p:nvSpPr>
        <p:spPr>
          <a:xfrm>
            <a:off x="477980" y="4872922"/>
            <a:ext cx="4023359" cy="1208141"/>
          </a:xfrm>
        </p:spPr>
        <p:txBody>
          <a:bodyPr>
            <a:normAutofit/>
          </a:bodyPr>
          <a:lstStyle/>
          <a:p>
            <a:pPr algn="l"/>
            <a:r>
              <a:rPr lang="lv-LV" sz="1700" dirty="0"/>
              <a:t>Ilga Tiesnese, Ieva </a:t>
            </a:r>
            <a:r>
              <a:rPr lang="lv-LV" sz="1700" dirty="0" err="1"/>
              <a:t>Mahte</a:t>
            </a:r>
            <a:r>
              <a:rPr lang="lv-LV" sz="1700" dirty="0"/>
              <a:t>, Antra </a:t>
            </a:r>
            <a:r>
              <a:rPr lang="lv-LV" sz="1700" dirty="0" err="1"/>
              <a:t>Kamala</a:t>
            </a:r>
            <a:r>
              <a:rPr lang="lv-LV" sz="1700" dirty="0"/>
              <a:t>, Beāte </a:t>
            </a:r>
            <a:r>
              <a:rPr lang="lv-LV" sz="1700"/>
              <a:t>Kožina</a:t>
            </a:r>
            <a:endParaRPr lang="lv-LV" sz="1700" dirty="0"/>
          </a:p>
          <a:p>
            <a:pPr algn="l"/>
            <a:r>
              <a:rPr lang="lv-LV" sz="1700" dirty="0"/>
              <a:t>ārējie konsultanti: Anda Kalniņa- Stūrīte un Jana Strogonova, </a:t>
            </a:r>
            <a:endParaRPr lang="en-US" sz="1700"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1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9467-5F98-8AD6-FC9F-F82379AE986A}"/>
              </a:ext>
            </a:extLst>
          </p:cNvPr>
          <p:cNvSpPr>
            <a:spLocks noGrp="1"/>
          </p:cNvSpPr>
          <p:nvPr>
            <p:ph type="title"/>
          </p:nvPr>
        </p:nvSpPr>
        <p:spPr>
          <a:xfrm>
            <a:off x="838200" y="0"/>
            <a:ext cx="10515600" cy="1325563"/>
          </a:xfrm>
        </p:spPr>
        <p:txBody>
          <a:bodyPr/>
          <a:lstStyle/>
          <a:p>
            <a:pPr marL="742950" indent="-742950">
              <a:buClr>
                <a:schemeClr val="accent2"/>
              </a:buClr>
              <a:buSzPct val="120000"/>
              <a:buFont typeface="+mj-lt"/>
              <a:buAutoNum type="arabicPeriod" startAt="3"/>
            </a:pPr>
            <a:r>
              <a:rPr lang="lv-LV" sz="4000" b="1" dirty="0">
                <a:latin typeface="+mn-lt"/>
              </a:rPr>
              <a:t>Kanāli un saturs</a:t>
            </a:r>
            <a:endParaRPr lang="en-US" sz="4000" b="1" dirty="0">
              <a:latin typeface="+mn-lt"/>
            </a:endParaRPr>
          </a:p>
        </p:txBody>
      </p:sp>
      <p:sp>
        <p:nvSpPr>
          <p:cNvPr id="3" name="Content Placeholder 2">
            <a:extLst>
              <a:ext uri="{FF2B5EF4-FFF2-40B4-BE49-F238E27FC236}">
                <a16:creationId xmlns:a16="http://schemas.microsoft.com/office/drawing/2014/main" id="{892477A9-ED2B-7227-4260-7DE3DFA49588}"/>
              </a:ext>
            </a:extLst>
          </p:cNvPr>
          <p:cNvSpPr>
            <a:spLocks noGrp="1"/>
          </p:cNvSpPr>
          <p:nvPr>
            <p:ph idx="1"/>
          </p:nvPr>
        </p:nvSpPr>
        <p:spPr>
          <a:xfrm>
            <a:off x="838200" y="1230163"/>
            <a:ext cx="10885098" cy="5446238"/>
          </a:xfrm>
        </p:spPr>
        <p:txBody>
          <a:bodyPr>
            <a:normAutofit/>
          </a:bodyPr>
          <a:lstStyle/>
          <a:p>
            <a:pPr marL="0" indent="0">
              <a:lnSpc>
                <a:spcPct val="120000"/>
              </a:lnSpc>
              <a:spcBef>
                <a:spcPts val="1200"/>
              </a:spcBef>
              <a:buNone/>
            </a:pPr>
            <a:r>
              <a:rPr lang="lv-LV" dirty="0"/>
              <a:t>Pašvaldības iekšējās komunikācijas kanāli IR:</a:t>
            </a:r>
          </a:p>
          <a:p>
            <a:pPr marL="914400" lvl="1" indent="-457200">
              <a:lnSpc>
                <a:spcPct val="120000"/>
              </a:lnSpc>
              <a:spcBef>
                <a:spcPts val="1200"/>
              </a:spcBef>
              <a:buClr>
                <a:schemeClr val="accent2"/>
              </a:buClr>
              <a:buSzPct val="120000"/>
              <a:buFont typeface="+mj-lt"/>
              <a:buAutoNum type="arabicPeriod"/>
            </a:pPr>
            <a:r>
              <a:rPr lang="lv-LV" dirty="0"/>
              <a:t>Pašvaldības darbinieku informatīvā sanāksme </a:t>
            </a:r>
            <a:r>
              <a:rPr lang="lv-LV" b="0" i="0" dirty="0">
                <a:solidFill>
                  <a:srgbClr val="222222"/>
                </a:solidFill>
                <a:effectLst/>
              </a:rPr>
              <a:t>1x divos mēnešos (saskaņā ar izpilddirektora norādēm), </a:t>
            </a:r>
            <a:r>
              <a:rPr lang="en-US" b="0" i="0" dirty="0">
                <a:solidFill>
                  <a:srgbClr val="222222"/>
                </a:solidFill>
                <a:effectLst/>
              </a:rPr>
              <a:t>1h</a:t>
            </a:r>
            <a:r>
              <a:rPr lang="lv-LV" b="0" i="0" dirty="0">
                <a:solidFill>
                  <a:srgbClr val="222222"/>
                </a:solidFill>
                <a:effectLst/>
              </a:rPr>
              <a:t>,</a:t>
            </a:r>
            <a:r>
              <a:rPr lang="en-US" b="0" i="0" dirty="0">
                <a:solidFill>
                  <a:srgbClr val="222222"/>
                </a:solidFill>
                <a:effectLst/>
              </a:rPr>
              <a:t> </a:t>
            </a:r>
            <a:r>
              <a:rPr lang="lv-LV" b="0" dirty="0">
                <a:solidFill>
                  <a:srgbClr val="222222"/>
                </a:solidFill>
                <a:effectLst/>
              </a:rPr>
              <a:t>tiešsaistē</a:t>
            </a:r>
          </a:p>
          <a:p>
            <a:pPr marL="914400" lvl="1" indent="-457200">
              <a:lnSpc>
                <a:spcPct val="120000"/>
              </a:lnSpc>
              <a:spcBef>
                <a:spcPts val="1200"/>
              </a:spcBef>
              <a:buClr>
                <a:schemeClr val="accent2"/>
              </a:buClr>
              <a:buSzPct val="120000"/>
              <a:buFont typeface="+mj-lt"/>
              <a:buAutoNum type="arabicPeriod"/>
            </a:pPr>
            <a:r>
              <a:rPr lang="lv-LV" dirty="0"/>
              <a:t>Vadītāju sanāksmes (1x nedēļā)</a:t>
            </a:r>
          </a:p>
          <a:p>
            <a:pPr marL="914400" lvl="1" indent="-457200">
              <a:lnSpc>
                <a:spcPct val="120000"/>
              </a:lnSpc>
              <a:spcBef>
                <a:spcPts val="1200"/>
              </a:spcBef>
              <a:buClr>
                <a:schemeClr val="accent2"/>
              </a:buClr>
              <a:buSzPct val="120000"/>
              <a:buFont typeface="+mj-lt"/>
              <a:buAutoNum type="arabicPeriod"/>
            </a:pPr>
            <a:r>
              <a:rPr lang="lv-LV" dirty="0"/>
              <a:t>Struktūrvienību sanāksmes (1x mēnesī)</a:t>
            </a:r>
          </a:p>
          <a:p>
            <a:pPr marL="914400" lvl="1" indent="-457200">
              <a:lnSpc>
                <a:spcPct val="120000"/>
              </a:lnSpc>
              <a:spcBef>
                <a:spcPts val="1200"/>
              </a:spcBef>
              <a:buClr>
                <a:schemeClr val="accent2"/>
              </a:buClr>
              <a:buSzPct val="120000"/>
              <a:buFont typeface="+mj-lt"/>
              <a:buAutoNum type="arabicPeriod"/>
            </a:pPr>
            <a:r>
              <a:rPr lang="lv-LV" dirty="0" err="1"/>
              <a:t>Intranets</a:t>
            </a:r>
            <a:r>
              <a:rPr lang="lv-LV" dirty="0"/>
              <a:t> (ikdienā)</a:t>
            </a:r>
          </a:p>
          <a:p>
            <a:pPr marL="914400" lvl="1" indent="-457200">
              <a:lnSpc>
                <a:spcPct val="120000"/>
              </a:lnSpc>
              <a:spcBef>
                <a:spcPts val="1200"/>
              </a:spcBef>
              <a:buClr>
                <a:schemeClr val="accent2"/>
              </a:buClr>
              <a:buSzPct val="120000"/>
              <a:buFont typeface="+mj-lt"/>
              <a:buAutoNum type="arabicPeriod"/>
            </a:pPr>
            <a:r>
              <a:rPr lang="lv-LV" dirty="0"/>
              <a:t>E-pasti (pēc vajadzības)</a:t>
            </a:r>
          </a:p>
          <a:p>
            <a:pPr marL="914400" lvl="1" indent="-457200">
              <a:lnSpc>
                <a:spcPct val="120000"/>
              </a:lnSpc>
              <a:spcBef>
                <a:spcPts val="1200"/>
              </a:spcBef>
              <a:buClr>
                <a:schemeClr val="accent2"/>
              </a:buClr>
              <a:buSzPct val="120000"/>
              <a:buFont typeface="+mj-lt"/>
              <a:buAutoNum type="arabicPeriod"/>
            </a:pPr>
            <a:r>
              <a:rPr lang="lv-LV" dirty="0"/>
              <a:t>WhatsApp darba grupas (pēc vajadzības)</a:t>
            </a:r>
          </a:p>
        </p:txBody>
      </p:sp>
    </p:spTree>
    <p:extLst>
      <p:ext uri="{BB962C8B-B14F-4D97-AF65-F5344CB8AC3E}">
        <p14:creationId xmlns:p14="http://schemas.microsoft.com/office/powerpoint/2010/main" val="270175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7DD7-7281-AF8B-F7FB-61E35AE2D887}"/>
              </a:ext>
            </a:extLst>
          </p:cNvPr>
          <p:cNvSpPr>
            <a:spLocks noGrp="1"/>
          </p:cNvSpPr>
          <p:nvPr>
            <p:ph type="title"/>
          </p:nvPr>
        </p:nvSpPr>
        <p:spPr>
          <a:xfrm>
            <a:off x="755650" y="282804"/>
            <a:ext cx="10515600" cy="1446863"/>
          </a:xfrm>
        </p:spPr>
        <p:txBody>
          <a:bodyPr>
            <a:normAutofit/>
          </a:bodyPr>
          <a:lstStyle/>
          <a:p>
            <a:r>
              <a:rPr lang="lv-LV" sz="4800" b="1" dirty="0">
                <a:solidFill>
                  <a:schemeClr val="accent2"/>
                </a:solidFill>
                <a:latin typeface="+mn-lt"/>
              </a:rPr>
              <a:t>3.1. </a:t>
            </a:r>
            <a:r>
              <a:rPr lang="lv-LV" sz="4800" b="1" dirty="0">
                <a:latin typeface="+mn-lt"/>
              </a:rPr>
              <a:t>Pašvaldības darbinieku i</a:t>
            </a:r>
            <a:r>
              <a:rPr lang="lv-LV" b="1" dirty="0">
                <a:latin typeface="+mn-lt"/>
              </a:rPr>
              <a:t>nformatīvā  sanāksme</a:t>
            </a:r>
            <a:endParaRPr lang="en-US" dirty="0">
              <a:solidFill>
                <a:srgbClr val="FF0000"/>
              </a:solidFill>
              <a:latin typeface="+mn-lt"/>
            </a:endParaRPr>
          </a:p>
        </p:txBody>
      </p:sp>
      <p:sp>
        <p:nvSpPr>
          <p:cNvPr id="3" name="Content Placeholder 2">
            <a:extLst>
              <a:ext uri="{FF2B5EF4-FFF2-40B4-BE49-F238E27FC236}">
                <a16:creationId xmlns:a16="http://schemas.microsoft.com/office/drawing/2014/main" id="{877D2003-9395-606B-4161-78F59D8E96FC}"/>
              </a:ext>
            </a:extLst>
          </p:cNvPr>
          <p:cNvSpPr>
            <a:spLocks noGrp="1"/>
          </p:cNvSpPr>
          <p:nvPr>
            <p:ph idx="1"/>
          </p:nvPr>
        </p:nvSpPr>
        <p:spPr>
          <a:xfrm>
            <a:off x="755650" y="1808139"/>
            <a:ext cx="10886453" cy="4767057"/>
          </a:xfrm>
        </p:spPr>
        <p:txBody>
          <a:bodyPr>
            <a:normAutofit/>
          </a:bodyPr>
          <a:lstStyle/>
          <a:p>
            <a:pPr marL="0" indent="0">
              <a:lnSpc>
                <a:spcPct val="110000"/>
              </a:lnSpc>
              <a:spcBef>
                <a:spcPts val="600"/>
              </a:spcBef>
              <a:buNone/>
            </a:pPr>
            <a:r>
              <a:rPr lang="lv-LV" b="1" dirty="0"/>
              <a:t>Formāts: </a:t>
            </a:r>
            <a:r>
              <a:rPr lang="lv-LV" dirty="0"/>
              <a:t>1h tiešsaistes sanāksme 1 x divos mēnešos </a:t>
            </a:r>
          </a:p>
          <a:p>
            <a:pPr marL="0" indent="0">
              <a:lnSpc>
                <a:spcPct val="110000"/>
              </a:lnSpc>
              <a:spcBef>
                <a:spcPts val="600"/>
              </a:spcBef>
              <a:buNone/>
            </a:pPr>
            <a:r>
              <a:rPr lang="lv-LV" b="1" dirty="0"/>
              <a:t>Mērķauditorija: </a:t>
            </a:r>
            <a:r>
              <a:rPr lang="lv-LV" dirty="0"/>
              <a:t>visi pašvaldības darbinieki</a:t>
            </a:r>
          </a:p>
          <a:p>
            <a:pPr marL="0" indent="0">
              <a:lnSpc>
                <a:spcPct val="110000"/>
              </a:lnSpc>
              <a:spcBef>
                <a:spcPts val="600"/>
              </a:spcBef>
              <a:buNone/>
            </a:pPr>
            <a:r>
              <a:rPr lang="lv-LV" b="1" dirty="0"/>
              <a:t>Mērķis: </a:t>
            </a:r>
            <a:r>
              <a:rPr lang="lv-LV" dirty="0"/>
              <a:t>informēt darbiniekus par to, kas notiek un kas plānots pašvaldībā</a:t>
            </a:r>
          </a:p>
          <a:p>
            <a:pPr marL="0" indent="0">
              <a:lnSpc>
                <a:spcPct val="110000"/>
              </a:lnSpc>
              <a:spcBef>
                <a:spcPts val="600"/>
              </a:spcBef>
              <a:buNone/>
            </a:pPr>
            <a:r>
              <a:rPr lang="lv-LV" b="1" dirty="0"/>
              <a:t>Saturs:</a:t>
            </a:r>
          </a:p>
          <a:p>
            <a:pPr lvl="1">
              <a:lnSpc>
                <a:spcPct val="110000"/>
              </a:lnSpc>
              <a:spcBef>
                <a:spcPts val="600"/>
              </a:spcBef>
            </a:pPr>
            <a:r>
              <a:rPr lang="lv-LV" dirty="0"/>
              <a:t>vadība pastāsta par aktualitātēm (10 – 15 min)</a:t>
            </a:r>
          </a:p>
          <a:p>
            <a:pPr lvl="1">
              <a:lnSpc>
                <a:spcPct val="110000"/>
              </a:lnSpc>
              <a:spcBef>
                <a:spcPts val="600"/>
              </a:spcBef>
            </a:pPr>
            <a:r>
              <a:rPr lang="lv-LV" dirty="0"/>
              <a:t>atbildes uz darbinieku jautājumiem (uzreiz vai iepriekš rakstiski uzdotiem)</a:t>
            </a:r>
          </a:p>
          <a:p>
            <a:pPr marL="0" indent="0">
              <a:lnSpc>
                <a:spcPct val="110000"/>
              </a:lnSpc>
              <a:spcBef>
                <a:spcPts val="600"/>
              </a:spcBef>
              <a:buNone/>
            </a:pPr>
            <a:r>
              <a:rPr lang="lv-LV" b="1" dirty="0"/>
              <a:t>Nosacījumi:</a:t>
            </a:r>
          </a:p>
          <a:p>
            <a:pPr lvl="1">
              <a:lnSpc>
                <a:spcPct val="110000"/>
              </a:lnSpc>
              <a:spcBef>
                <a:spcPts val="600"/>
              </a:spcBef>
            </a:pPr>
            <a:r>
              <a:rPr lang="lv-LV" dirty="0"/>
              <a:t>ir iespēja uzdot jautājumus anonīmi</a:t>
            </a:r>
          </a:p>
          <a:p>
            <a:pPr lvl="1">
              <a:lnSpc>
                <a:spcPct val="110000"/>
              </a:lnSpc>
              <a:spcBef>
                <a:spcPts val="600"/>
              </a:spcBef>
            </a:pPr>
            <a:r>
              <a:rPr lang="lv-LV" dirty="0"/>
              <a:t>sanāksme tiek </a:t>
            </a:r>
            <a:r>
              <a:rPr lang="lv-LV" dirty="0" err="1"/>
              <a:t>moderēta</a:t>
            </a:r>
            <a:r>
              <a:rPr lang="lv-LV" dirty="0"/>
              <a:t> </a:t>
            </a:r>
            <a:r>
              <a:rPr lang="lv-LV" sz="2000" dirty="0"/>
              <a:t>(To nodrošina sabiedrisko attiecību nodaļa)</a:t>
            </a:r>
            <a:endParaRPr lang="en-US" dirty="0"/>
          </a:p>
        </p:txBody>
      </p:sp>
    </p:spTree>
    <p:extLst>
      <p:ext uri="{BB962C8B-B14F-4D97-AF65-F5344CB8AC3E}">
        <p14:creationId xmlns:p14="http://schemas.microsoft.com/office/powerpoint/2010/main" val="191627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7DD7-7281-AF8B-F7FB-61E35AE2D887}"/>
              </a:ext>
            </a:extLst>
          </p:cNvPr>
          <p:cNvSpPr>
            <a:spLocks noGrp="1"/>
          </p:cNvSpPr>
          <p:nvPr>
            <p:ph type="title"/>
          </p:nvPr>
        </p:nvSpPr>
        <p:spPr>
          <a:xfrm>
            <a:off x="755650" y="18255"/>
            <a:ext cx="10515600" cy="1325563"/>
          </a:xfrm>
        </p:spPr>
        <p:txBody>
          <a:bodyPr/>
          <a:lstStyle/>
          <a:p>
            <a:r>
              <a:rPr lang="lv-LV" sz="4800" b="1" dirty="0">
                <a:solidFill>
                  <a:schemeClr val="accent2"/>
                </a:solidFill>
                <a:latin typeface="+mn-lt"/>
              </a:rPr>
              <a:t>3.2. </a:t>
            </a:r>
            <a:r>
              <a:rPr lang="lv-LV" b="1" dirty="0">
                <a:latin typeface="+mn-lt"/>
              </a:rPr>
              <a:t>Vadītāju sanāksme</a:t>
            </a:r>
            <a:endParaRPr lang="en-US" b="1" dirty="0">
              <a:latin typeface="+mn-lt"/>
            </a:endParaRPr>
          </a:p>
        </p:txBody>
      </p:sp>
      <p:sp>
        <p:nvSpPr>
          <p:cNvPr id="4" name="Content Placeholder 2">
            <a:extLst>
              <a:ext uri="{FF2B5EF4-FFF2-40B4-BE49-F238E27FC236}">
                <a16:creationId xmlns:a16="http://schemas.microsoft.com/office/drawing/2014/main" id="{A14F7C97-E015-33E1-4808-D9ADF7E86F92}"/>
              </a:ext>
            </a:extLst>
          </p:cNvPr>
          <p:cNvSpPr txBox="1">
            <a:spLocks/>
          </p:cNvSpPr>
          <p:nvPr/>
        </p:nvSpPr>
        <p:spPr>
          <a:xfrm>
            <a:off x="755650" y="1343818"/>
            <a:ext cx="10886453" cy="52643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lv-LV" b="1" dirty="0"/>
              <a:t>Formāts: </a:t>
            </a:r>
            <a:r>
              <a:rPr lang="lv-LV" dirty="0"/>
              <a:t>1 x nedēļā klātienē vai tiešsaistē </a:t>
            </a:r>
          </a:p>
          <a:p>
            <a:pPr marL="0" indent="0">
              <a:lnSpc>
                <a:spcPct val="110000"/>
              </a:lnSpc>
              <a:spcBef>
                <a:spcPts val="600"/>
              </a:spcBef>
              <a:buFont typeface="Arial" panose="020B0604020202020204" pitchFamily="34" charset="0"/>
              <a:buNone/>
            </a:pPr>
            <a:r>
              <a:rPr lang="lv-LV" b="1" dirty="0"/>
              <a:t>Vada: </a:t>
            </a:r>
            <a:r>
              <a:rPr lang="lv-LV" dirty="0"/>
              <a:t>izpilddirektors</a:t>
            </a:r>
          </a:p>
          <a:p>
            <a:pPr marL="0" indent="0">
              <a:lnSpc>
                <a:spcPct val="110000"/>
              </a:lnSpc>
              <a:spcBef>
                <a:spcPts val="600"/>
              </a:spcBef>
              <a:buFont typeface="Arial" panose="020B0604020202020204" pitchFamily="34" charset="0"/>
              <a:buNone/>
            </a:pPr>
            <a:r>
              <a:rPr lang="lv-LV" b="1" dirty="0"/>
              <a:t>Mērķauditorija: </a:t>
            </a:r>
            <a:r>
              <a:rPr lang="lv-LV" dirty="0"/>
              <a:t>visi tieši padotie vadītāji:</a:t>
            </a:r>
          </a:p>
          <a:p>
            <a:pPr lvl="1"/>
            <a:r>
              <a:rPr lang="lv-LV" b="0" i="0" dirty="0">
                <a:solidFill>
                  <a:srgbClr val="222222"/>
                </a:solidFill>
                <a:effectLst/>
              </a:rPr>
              <a:t>1x nedēļā centrālās pārvaldes nodaļu vadītāji un šādi iestāžu vadītāji: apvienību vadītāji, izglītības pārvaldes vadītājs,  kultūras pārvaldes vadītājs, sociālā dienesta vadītājs, pašvaldības aģentūras «Lauta» vadītājs</a:t>
            </a:r>
          </a:p>
          <a:p>
            <a:pPr lvl="1"/>
            <a:r>
              <a:rPr lang="lv-LV" b="0" i="0" dirty="0">
                <a:solidFill>
                  <a:srgbClr val="222222"/>
                </a:solidFill>
                <a:effectLst/>
              </a:rPr>
              <a:t>1x mēnesī apvienību un klientu apkalpošanas centru vadītāji </a:t>
            </a:r>
          </a:p>
          <a:p>
            <a:pPr marL="0" indent="0">
              <a:lnSpc>
                <a:spcPct val="110000"/>
              </a:lnSpc>
              <a:spcBef>
                <a:spcPts val="600"/>
              </a:spcBef>
              <a:buFont typeface="Arial" panose="020B0604020202020204" pitchFamily="34" charset="0"/>
              <a:buNone/>
            </a:pPr>
            <a:r>
              <a:rPr lang="lv-LV" b="1" dirty="0"/>
              <a:t>Mērķis: </a:t>
            </a:r>
            <a:r>
              <a:rPr lang="lv-LV" dirty="0"/>
              <a:t>sniegt informāciju par aktualitātēm un veicināt savstarpējo informācijas apmaiņu</a:t>
            </a:r>
          </a:p>
          <a:p>
            <a:pPr marL="0" indent="0">
              <a:lnSpc>
                <a:spcPct val="110000"/>
              </a:lnSpc>
              <a:spcBef>
                <a:spcPts val="600"/>
              </a:spcBef>
              <a:buFont typeface="Arial" panose="020B0604020202020204" pitchFamily="34" charset="0"/>
              <a:buNone/>
            </a:pPr>
            <a:r>
              <a:rPr lang="lv-LV" b="1" dirty="0"/>
              <a:t>Saturs:</a:t>
            </a:r>
          </a:p>
          <a:p>
            <a:pPr lvl="1">
              <a:lnSpc>
                <a:spcPct val="100000"/>
              </a:lnSpc>
              <a:buClr>
                <a:schemeClr val="accent2"/>
              </a:buClr>
              <a:buFont typeface="Wingdings" panose="05000000000000000000" pitchFamily="2" charset="2"/>
              <a:buChar char="§"/>
            </a:pPr>
            <a:r>
              <a:rPr lang="lv-LV" dirty="0"/>
              <a:t>izpilddirektors iepazīstina ar kopējām aktualitātēm pašvaldībā </a:t>
            </a:r>
          </a:p>
          <a:p>
            <a:pPr lvl="1">
              <a:lnSpc>
                <a:spcPct val="100000"/>
              </a:lnSpc>
              <a:buClr>
                <a:schemeClr val="accent2"/>
              </a:buClr>
              <a:buFont typeface="Wingdings" panose="05000000000000000000" pitchFamily="2" charset="2"/>
              <a:buChar char="§"/>
            </a:pPr>
            <a:r>
              <a:rPr lang="lv-LV" dirty="0"/>
              <a:t>katras struktūrvienības vadītājs izstāsta kolēģiem par aktuālo savā struktūrvienībā (katram līdz 5 min)</a:t>
            </a:r>
            <a:endParaRPr lang="en-US" dirty="0"/>
          </a:p>
        </p:txBody>
      </p:sp>
    </p:spTree>
    <p:extLst>
      <p:ext uri="{BB962C8B-B14F-4D97-AF65-F5344CB8AC3E}">
        <p14:creationId xmlns:p14="http://schemas.microsoft.com/office/powerpoint/2010/main" val="237972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F39D-C91E-0B3F-7325-37C31A99DED7}"/>
              </a:ext>
            </a:extLst>
          </p:cNvPr>
          <p:cNvSpPr>
            <a:spLocks noGrp="1"/>
          </p:cNvSpPr>
          <p:nvPr>
            <p:ph type="title"/>
          </p:nvPr>
        </p:nvSpPr>
        <p:spPr>
          <a:xfrm>
            <a:off x="838200" y="115048"/>
            <a:ext cx="10515600" cy="1325563"/>
          </a:xfrm>
        </p:spPr>
        <p:txBody>
          <a:bodyPr/>
          <a:lstStyle/>
          <a:p>
            <a:r>
              <a:rPr lang="lv-LV" sz="4800" b="1" dirty="0">
                <a:solidFill>
                  <a:schemeClr val="accent2"/>
                </a:solidFill>
                <a:latin typeface="+mn-lt"/>
              </a:rPr>
              <a:t>3.3. </a:t>
            </a:r>
            <a:r>
              <a:rPr lang="lv-LV" b="1" dirty="0">
                <a:latin typeface="+mn-lt"/>
              </a:rPr>
              <a:t>Struktūrvienību sanāksmes</a:t>
            </a:r>
            <a:endParaRPr lang="en-US" b="1" dirty="0">
              <a:latin typeface="+mn-lt"/>
            </a:endParaRPr>
          </a:p>
        </p:txBody>
      </p:sp>
      <p:sp>
        <p:nvSpPr>
          <p:cNvPr id="5" name="Satura vietturis 4">
            <a:extLst>
              <a:ext uri="{FF2B5EF4-FFF2-40B4-BE49-F238E27FC236}">
                <a16:creationId xmlns:a16="http://schemas.microsoft.com/office/drawing/2014/main" id="{94DCAE44-CEC9-D54D-5902-4E9029CB17B1}"/>
              </a:ext>
            </a:extLst>
          </p:cNvPr>
          <p:cNvSpPr>
            <a:spLocks noGrp="1"/>
          </p:cNvSpPr>
          <p:nvPr>
            <p:ph idx="1"/>
          </p:nvPr>
        </p:nvSpPr>
        <p:spPr>
          <a:xfrm>
            <a:off x="838200" y="1276709"/>
            <a:ext cx="10515600" cy="5115464"/>
          </a:xfrm>
        </p:spPr>
        <p:txBody>
          <a:bodyPr>
            <a:normAutofit/>
          </a:bodyPr>
          <a:lstStyle/>
          <a:p>
            <a:pPr marL="0" indent="0">
              <a:buNone/>
            </a:pPr>
            <a:r>
              <a:rPr lang="lv-LV" b="1" dirty="0"/>
              <a:t>Visu līmeņu </a:t>
            </a:r>
            <a:r>
              <a:rPr lang="lv-LV" dirty="0"/>
              <a:t>struktūrvienību vadītāji vistiešākā veidā ietekmē savu darbinieku informētību</a:t>
            </a:r>
          </a:p>
          <a:p>
            <a:pPr marL="0" indent="0">
              <a:buNone/>
            </a:pPr>
            <a:r>
              <a:rPr lang="lv-LV" dirty="0"/>
              <a:t>Tiešie vadītāji ir gan nozīmīgs «kanāls», gan «satura veidotāji»</a:t>
            </a:r>
          </a:p>
          <a:p>
            <a:pPr marL="0" indent="0">
              <a:buNone/>
            </a:pPr>
            <a:r>
              <a:rPr lang="lv-LV" b="1" dirty="0"/>
              <a:t>Nepieciešamās darbības:</a:t>
            </a:r>
          </a:p>
          <a:p>
            <a:pPr marL="914400" lvl="1" indent="-457200">
              <a:buClr>
                <a:schemeClr val="accent2"/>
              </a:buClr>
              <a:buSzPct val="120000"/>
              <a:buFont typeface="+mj-lt"/>
              <a:buAutoNum type="arabicPeriod"/>
            </a:pPr>
            <a:r>
              <a:rPr lang="lv-LV" b="1" dirty="0">
                <a:solidFill>
                  <a:schemeClr val="accent2"/>
                </a:solidFill>
              </a:rPr>
              <a:t>Izpilddirektors: </a:t>
            </a:r>
            <a:r>
              <a:rPr lang="lv-LV" dirty="0"/>
              <a:t>izdod rīkojumu par vadītāju atbildību saistībā ar IK ar mērķi, ka visi darbinieki regulāri tiktu informēti par notiekošo un plānoto pašvaldībā. Izskaidro IK nepieciešamību</a:t>
            </a:r>
          </a:p>
          <a:p>
            <a:pPr marL="914400" lvl="1" indent="-457200">
              <a:buClr>
                <a:schemeClr val="accent2"/>
              </a:buClr>
              <a:buSzPct val="120000"/>
              <a:buFont typeface="+mj-lt"/>
              <a:buAutoNum type="arabicPeriod"/>
            </a:pPr>
            <a:r>
              <a:rPr lang="lv-LV" b="1" dirty="0">
                <a:solidFill>
                  <a:schemeClr val="accent2"/>
                </a:solidFill>
              </a:rPr>
              <a:t>Struktūrvienību vadītāji: </a:t>
            </a:r>
            <a:r>
              <a:rPr lang="lv-LV" dirty="0"/>
              <a:t>pēc sanāksmes ar izpilddirektoru (1x nedēļā vai mēnesī) informē visu sev padoto struktūrvienību vadītājus (vai darbiniekus) par norisēm pašvaldībā. Vada regulāras darba snieguma sarunas</a:t>
            </a:r>
            <a:endParaRPr lang="lv-LV" dirty="0">
              <a:solidFill>
                <a:srgbClr val="FF0000"/>
              </a:solidFill>
            </a:endParaRPr>
          </a:p>
          <a:p>
            <a:pPr marL="914400" lvl="1" indent="-457200">
              <a:buClr>
                <a:schemeClr val="accent2"/>
              </a:buClr>
              <a:buSzPct val="120000"/>
              <a:buFont typeface="+mj-lt"/>
              <a:buAutoNum type="arabicPeriod"/>
            </a:pPr>
            <a:r>
              <a:rPr lang="lv-LV" b="1" dirty="0">
                <a:solidFill>
                  <a:schemeClr val="accent2"/>
                </a:solidFill>
              </a:rPr>
              <a:t>Personāla nodaļa: </a:t>
            </a:r>
            <a:r>
              <a:rPr lang="lv-LV" dirty="0"/>
              <a:t>noskaidro un, ja nepieciešams, stiprina vadītāju prasmes sniegt informāciju (izcelt būtiskāko, izteikties vienkārši un skaidri, klausīties un uzdot jautājumus u.c. komunikācijas prasmes) </a:t>
            </a:r>
            <a:endParaRPr lang="lv-LV" dirty="0">
              <a:solidFill>
                <a:srgbClr val="FF0000"/>
              </a:solidFill>
            </a:endParaRPr>
          </a:p>
          <a:p>
            <a:endParaRPr lang="pl-PL" dirty="0"/>
          </a:p>
        </p:txBody>
      </p:sp>
    </p:spTree>
    <p:extLst>
      <p:ext uri="{BB962C8B-B14F-4D97-AF65-F5344CB8AC3E}">
        <p14:creationId xmlns:p14="http://schemas.microsoft.com/office/powerpoint/2010/main" val="289371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E1E1-0B0C-B022-3285-73F5C5178B62}"/>
              </a:ext>
            </a:extLst>
          </p:cNvPr>
          <p:cNvSpPr>
            <a:spLocks noGrp="1"/>
          </p:cNvSpPr>
          <p:nvPr>
            <p:ph type="title"/>
          </p:nvPr>
        </p:nvSpPr>
        <p:spPr>
          <a:xfrm>
            <a:off x="838200" y="0"/>
            <a:ext cx="10515600" cy="1325563"/>
          </a:xfrm>
        </p:spPr>
        <p:txBody>
          <a:bodyPr/>
          <a:lstStyle/>
          <a:p>
            <a:r>
              <a:rPr lang="lv-LV" sz="4800" b="1" dirty="0">
                <a:solidFill>
                  <a:schemeClr val="accent2"/>
                </a:solidFill>
                <a:latin typeface="+mn-lt"/>
              </a:rPr>
              <a:t>3.4. </a:t>
            </a:r>
            <a:r>
              <a:rPr lang="lv-LV" b="1" dirty="0" err="1">
                <a:latin typeface="+mn-lt"/>
              </a:rPr>
              <a:t>Intranets</a:t>
            </a:r>
            <a:endParaRPr lang="en-US" b="1" dirty="0">
              <a:latin typeface="+mn-lt"/>
            </a:endParaRPr>
          </a:p>
        </p:txBody>
      </p:sp>
      <p:sp>
        <p:nvSpPr>
          <p:cNvPr id="3" name="Content Placeholder 2">
            <a:extLst>
              <a:ext uri="{FF2B5EF4-FFF2-40B4-BE49-F238E27FC236}">
                <a16:creationId xmlns:a16="http://schemas.microsoft.com/office/drawing/2014/main" id="{545BCADA-BEFB-B0E7-F16D-852E99305BDC}"/>
              </a:ext>
            </a:extLst>
          </p:cNvPr>
          <p:cNvSpPr>
            <a:spLocks noGrp="1"/>
          </p:cNvSpPr>
          <p:nvPr>
            <p:ph idx="1"/>
          </p:nvPr>
        </p:nvSpPr>
        <p:spPr>
          <a:xfrm>
            <a:off x="838200" y="1190625"/>
            <a:ext cx="10515600" cy="4929620"/>
          </a:xfrm>
        </p:spPr>
        <p:txBody>
          <a:bodyPr>
            <a:normAutofit/>
          </a:bodyPr>
          <a:lstStyle/>
          <a:p>
            <a:pPr marL="0" indent="0">
              <a:buNone/>
            </a:pPr>
            <a:r>
              <a:rPr lang="lv-LV" b="1" dirty="0"/>
              <a:t>Mērķauditorija:</a:t>
            </a:r>
            <a:r>
              <a:rPr lang="lv-LV" dirty="0"/>
              <a:t> VISI pašvaldības darbinieki</a:t>
            </a:r>
          </a:p>
          <a:p>
            <a:pPr marL="0" indent="0">
              <a:buNone/>
            </a:pPr>
            <a:r>
              <a:rPr lang="lv-LV" b="1" dirty="0"/>
              <a:t>Saturs: </a:t>
            </a:r>
            <a:endParaRPr lang="lv-LV" dirty="0"/>
          </a:p>
          <a:p>
            <a:pPr lvl="2">
              <a:buClr>
                <a:schemeClr val="accent2"/>
              </a:buClr>
              <a:buSzPct val="120000"/>
              <a:buFont typeface="Wingdings" panose="05000000000000000000" pitchFamily="2" charset="2"/>
              <a:buChar char="§"/>
            </a:pPr>
            <a:r>
              <a:rPr lang="lv-LV" dirty="0"/>
              <a:t>aktuālie organizācijas mērķi un uzdevumi, kā arī to izpilde</a:t>
            </a:r>
          </a:p>
          <a:p>
            <a:pPr lvl="2">
              <a:buClr>
                <a:schemeClr val="accent2"/>
              </a:buClr>
              <a:buSzPct val="120000"/>
              <a:buFont typeface="Wingdings" panose="05000000000000000000" pitchFamily="2" charset="2"/>
              <a:buChar char="§"/>
            </a:pPr>
            <a:r>
              <a:rPr lang="lv-LV" dirty="0"/>
              <a:t>kontaktinformācija</a:t>
            </a:r>
          </a:p>
          <a:p>
            <a:pPr lvl="2">
              <a:buClr>
                <a:schemeClr val="accent2"/>
              </a:buClr>
              <a:buSzPct val="120000"/>
              <a:buFont typeface="Wingdings" panose="05000000000000000000" pitchFamily="2" charset="2"/>
              <a:buChar char="§"/>
            </a:pPr>
            <a:r>
              <a:rPr lang="lv-LV" dirty="0"/>
              <a:t>prombūtnē esošu kolēģu aizvietotāji</a:t>
            </a:r>
          </a:p>
          <a:p>
            <a:pPr lvl="2">
              <a:buClr>
                <a:schemeClr val="accent2"/>
              </a:buClr>
              <a:buSzPct val="120000"/>
              <a:buFont typeface="Wingdings" panose="05000000000000000000" pitchFamily="2" charset="2"/>
              <a:buChar char="§"/>
            </a:pPr>
            <a:r>
              <a:rPr lang="lv-LV" dirty="0"/>
              <a:t>informācija, kas aktuāla jaunajiem darbiniekiem</a:t>
            </a:r>
          </a:p>
          <a:p>
            <a:pPr lvl="2">
              <a:buClr>
                <a:schemeClr val="accent2"/>
              </a:buClr>
              <a:buSzPct val="120000"/>
              <a:buFont typeface="Wingdings" panose="05000000000000000000" pitchFamily="2" charset="2"/>
              <a:buChar char="§"/>
            </a:pPr>
            <a:r>
              <a:rPr lang="lv-LV" dirty="0"/>
              <a:t>regulāra informācija no vadības (tostarp par mērķu izpildi)</a:t>
            </a:r>
          </a:p>
          <a:p>
            <a:pPr lvl="2">
              <a:buClr>
                <a:schemeClr val="accent2"/>
              </a:buClr>
              <a:buSzPct val="120000"/>
              <a:buFont typeface="Wingdings" panose="05000000000000000000" pitchFamily="2" charset="2"/>
              <a:buChar char="§"/>
            </a:pPr>
            <a:r>
              <a:rPr lang="lv-LV" dirty="0"/>
              <a:t>kultūras, izglītības un sporta pasākumu kalendārs</a:t>
            </a:r>
          </a:p>
          <a:p>
            <a:pPr lvl="2">
              <a:buClr>
                <a:schemeClr val="accent2"/>
              </a:buClr>
              <a:buSzPct val="120000"/>
              <a:buFont typeface="Wingdings" panose="05000000000000000000" pitchFamily="2" charset="2"/>
              <a:buChar char="§"/>
            </a:pPr>
            <a:r>
              <a:rPr lang="lv-LV" dirty="0"/>
              <a:t>aktuāla informācija darbiniekiem (normatīvo aktu aktualitātes; noderīgas saites uz citiem avotiem, resursiem)</a:t>
            </a:r>
          </a:p>
          <a:p>
            <a:pPr lvl="2">
              <a:buClr>
                <a:schemeClr val="accent2"/>
              </a:buClr>
              <a:buSzPct val="120000"/>
              <a:buFont typeface="Wingdings" panose="05000000000000000000" pitchFamily="2" charset="2"/>
              <a:buChar char="§"/>
            </a:pPr>
            <a:r>
              <a:rPr lang="lv-LV" dirty="0"/>
              <a:t>darbinieku čats (jautājumi/atbildes)</a:t>
            </a:r>
          </a:p>
          <a:p>
            <a:pPr marL="0" indent="0">
              <a:buNone/>
            </a:pPr>
            <a:r>
              <a:rPr lang="lv-LV" sz="2000" i="1" dirty="0"/>
              <a:t>Ņemot vērā pieejamos resursus šāda kanāla radīšanai un uzturēšanai, varētu būt pārejas periods, kurā </a:t>
            </a:r>
            <a:r>
              <a:rPr lang="lv-LV" sz="2000" i="1" dirty="0" err="1"/>
              <a:t>Intranets</a:t>
            </a:r>
            <a:r>
              <a:rPr lang="lv-LV" sz="2000" i="1" dirty="0"/>
              <a:t> tiek izveidots kādā no esošajām platformām</a:t>
            </a:r>
          </a:p>
          <a:p>
            <a:pPr lvl="1"/>
            <a:endParaRPr lang="en-US" dirty="0"/>
          </a:p>
        </p:txBody>
      </p:sp>
    </p:spTree>
    <p:extLst>
      <p:ext uri="{BB962C8B-B14F-4D97-AF65-F5344CB8AC3E}">
        <p14:creationId xmlns:p14="http://schemas.microsoft.com/office/powerpoint/2010/main" val="92476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D05B-D7F1-39BD-A385-3E85A2EF91C9}"/>
              </a:ext>
            </a:extLst>
          </p:cNvPr>
          <p:cNvSpPr>
            <a:spLocks noGrp="1"/>
          </p:cNvSpPr>
          <p:nvPr>
            <p:ph type="title"/>
          </p:nvPr>
        </p:nvSpPr>
        <p:spPr>
          <a:xfrm>
            <a:off x="749300" y="0"/>
            <a:ext cx="10515600" cy="1325563"/>
          </a:xfrm>
        </p:spPr>
        <p:txBody>
          <a:bodyPr/>
          <a:lstStyle/>
          <a:p>
            <a:r>
              <a:rPr lang="lv-LV" sz="4800" b="1" dirty="0">
                <a:solidFill>
                  <a:schemeClr val="accent2"/>
                </a:solidFill>
                <a:latin typeface="+mn-lt"/>
              </a:rPr>
              <a:t>3.5. </a:t>
            </a:r>
            <a:r>
              <a:rPr lang="lv-LV" b="1" dirty="0">
                <a:latin typeface="+mn-lt"/>
              </a:rPr>
              <a:t>E-pasti</a:t>
            </a:r>
            <a:endParaRPr lang="en-US" b="1" dirty="0">
              <a:latin typeface="+mn-lt"/>
            </a:endParaRPr>
          </a:p>
        </p:txBody>
      </p:sp>
      <p:sp>
        <p:nvSpPr>
          <p:cNvPr id="3" name="Content Placeholder 2">
            <a:extLst>
              <a:ext uri="{FF2B5EF4-FFF2-40B4-BE49-F238E27FC236}">
                <a16:creationId xmlns:a16="http://schemas.microsoft.com/office/drawing/2014/main" id="{67164048-35A8-9933-7B8A-B12627DE0B84}"/>
              </a:ext>
            </a:extLst>
          </p:cNvPr>
          <p:cNvSpPr>
            <a:spLocks noGrp="1"/>
          </p:cNvSpPr>
          <p:nvPr>
            <p:ph idx="1"/>
          </p:nvPr>
        </p:nvSpPr>
        <p:spPr>
          <a:xfrm>
            <a:off x="749300" y="1325563"/>
            <a:ext cx="10515600" cy="4971720"/>
          </a:xfrm>
        </p:spPr>
        <p:txBody>
          <a:bodyPr>
            <a:normAutofit fontScale="92500"/>
          </a:bodyPr>
          <a:lstStyle/>
          <a:p>
            <a:pPr algn="l">
              <a:buFont typeface="Arial" panose="020B0604020202020204" pitchFamily="34" charset="0"/>
              <a:buChar char="•"/>
            </a:pPr>
            <a:r>
              <a:rPr lang="lv-LV" b="1" i="0" dirty="0">
                <a:solidFill>
                  <a:schemeClr val="accent2">
                    <a:lumMod val="75000"/>
                  </a:schemeClr>
                </a:solidFill>
                <a:effectLst/>
              </a:rPr>
              <a:t>Tēmas, par kurām tiek izsūtīti e-pasti visiem darbiniekiem</a:t>
            </a:r>
            <a:r>
              <a:rPr lang="lv-LV" b="1" dirty="0">
                <a:solidFill>
                  <a:schemeClr val="accent2">
                    <a:lumMod val="75000"/>
                  </a:schemeClr>
                </a:solidFill>
              </a:rPr>
              <a:t>:</a:t>
            </a:r>
            <a:r>
              <a:rPr lang="lv-LV" b="1" i="0" dirty="0">
                <a:solidFill>
                  <a:schemeClr val="accent2">
                    <a:lumMod val="75000"/>
                  </a:schemeClr>
                </a:solidFill>
                <a:effectLst/>
              </a:rPr>
              <a:t> </a:t>
            </a:r>
            <a:r>
              <a:rPr lang="lv-LV" b="0" i="0" dirty="0">
                <a:solidFill>
                  <a:srgbClr val="000000"/>
                </a:solidFill>
                <a:effectLst/>
              </a:rPr>
              <a:t>atgādinājumi par budžetu, par līgumu rekvizītiem, iespēja pieteikties projektu aktivitātēs, par konferencēm, paziņojumi par sanāksmēm, u.c.*</a:t>
            </a:r>
            <a:endParaRPr lang="lv-LV" b="0" i="0" dirty="0">
              <a:solidFill>
                <a:srgbClr val="222222"/>
              </a:solidFill>
              <a:effectLst/>
            </a:endParaRPr>
          </a:p>
          <a:p>
            <a:pPr algn="l">
              <a:buFont typeface="Arial" panose="020B0604020202020204" pitchFamily="34" charset="0"/>
              <a:buChar char="•"/>
            </a:pPr>
            <a:r>
              <a:rPr lang="lv-LV" b="1" i="0" dirty="0">
                <a:solidFill>
                  <a:schemeClr val="accent2">
                    <a:lumMod val="75000"/>
                  </a:schemeClr>
                </a:solidFill>
                <a:effectLst/>
              </a:rPr>
              <a:t>Saturu </a:t>
            </a:r>
            <a:r>
              <a:rPr lang="lv-LV" b="1" dirty="0">
                <a:solidFill>
                  <a:schemeClr val="accent2">
                    <a:lumMod val="75000"/>
                  </a:schemeClr>
                </a:solidFill>
              </a:rPr>
              <a:t>nosaka:</a:t>
            </a:r>
            <a:r>
              <a:rPr lang="lv-LV" b="1" i="0" dirty="0">
                <a:solidFill>
                  <a:schemeClr val="accent2">
                    <a:lumMod val="75000"/>
                  </a:schemeClr>
                </a:solidFill>
                <a:effectLst/>
              </a:rPr>
              <a:t> </a:t>
            </a:r>
            <a:r>
              <a:rPr lang="lv-LV" b="0" i="0" dirty="0">
                <a:solidFill>
                  <a:srgbClr val="000000"/>
                </a:solidFill>
                <a:effectLst/>
              </a:rPr>
              <a:t>nodaļas vadītāji (pēc nepieciešamības), izpilddirektors, pašvaldības priekšsēdētājs</a:t>
            </a:r>
            <a:endParaRPr lang="lv-LV" b="0" i="0" dirty="0">
              <a:solidFill>
                <a:srgbClr val="222222"/>
              </a:solidFill>
              <a:effectLst/>
            </a:endParaRPr>
          </a:p>
          <a:p>
            <a:pPr algn="l">
              <a:buFont typeface="Arial" panose="020B0604020202020204" pitchFamily="34" charset="0"/>
              <a:buChar char="•"/>
            </a:pPr>
            <a:r>
              <a:rPr lang="lv-LV" b="1" i="0" dirty="0">
                <a:solidFill>
                  <a:schemeClr val="accent2">
                    <a:lumMod val="75000"/>
                  </a:schemeClr>
                </a:solidFill>
                <a:effectLst/>
              </a:rPr>
              <a:t>Centralizēti e-pastus tiesīgs izsūtīt: </a:t>
            </a:r>
            <a:r>
              <a:rPr lang="lv-LV" b="0" i="0" dirty="0">
                <a:solidFill>
                  <a:srgbClr val="000000"/>
                </a:solidFill>
                <a:effectLst/>
              </a:rPr>
              <a:t>administrācijas sekretāre, </a:t>
            </a:r>
            <a:r>
              <a:rPr lang="lv-LV" dirty="0">
                <a:solidFill>
                  <a:srgbClr val="000000"/>
                </a:solidFill>
              </a:rPr>
              <a:t>A</a:t>
            </a:r>
            <a:r>
              <a:rPr lang="lv-LV" b="0" i="0" dirty="0">
                <a:solidFill>
                  <a:srgbClr val="000000"/>
                </a:solidFill>
                <a:effectLst/>
              </a:rPr>
              <a:t>dministratīvās nodaļas vadītājs, priekšsēdētāja atbildīgā sekretāre</a:t>
            </a:r>
            <a:endParaRPr lang="lv-LV" b="0" i="0" dirty="0">
              <a:solidFill>
                <a:srgbClr val="222222"/>
              </a:solidFill>
              <a:effectLst/>
            </a:endParaRPr>
          </a:p>
          <a:p>
            <a:pPr algn="l">
              <a:buFont typeface="Arial" panose="020B0604020202020204" pitchFamily="34" charset="0"/>
              <a:buChar char="•"/>
            </a:pPr>
            <a:r>
              <a:rPr lang="lv-LV" b="1" i="0" dirty="0">
                <a:solidFill>
                  <a:schemeClr val="accent2">
                    <a:lumMod val="75000"/>
                  </a:schemeClr>
                </a:solidFill>
                <a:effectLst/>
              </a:rPr>
              <a:t>Aktuālas e-pastu datu bāzes uztur: </a:t>
            </a:r>
            <a:r>
              <a:rPr lang="lv-LV" b="0" i="0" dirty="0">
                <a:solidFill>
                  <a:srgbClr val="000000"/>
                </a:solidFill>
                <a:effectLst/>
              </a:rPr>
              <a:t>katrs darbinieks, kuram nepieciešama šāda informācija sev ērtā veidā un Administratīvā nodaļa</a:t>
            </a:r>
          </a:p>
          <a:p>
            <a:pPr marL="0" indent="0" algn="l">
              <a:buNone/>
            </a:pPr>
            <a:endParaRPr lang="lv-LV" b="0" i="0" dirty="0">
              <a:solidFill>
                <a:srgbClr val="222222"/>
              </a:solidFill>
              <a:effectLst/>
            </a:endParaRPr>
          </a:p>
          <a:p>
            <a:pPr marL="0" indent="0" algn="l">
              <a:buNone/>
            </a:pPr>
            <a:r>
              <a:rPr lang="lv-LV" sz="2200" dirty="0">
                <a:solidFill>
                  <a:srgbClr val="000000"/>
                </a:solidFill>
              </a:rPr>
              <a:t>*nākotnē šī informācija var tik izvietota </a:t>
            </a:r>
            <a:r>
              <a:rPr lang="lv-LV" sz="2200" dirty="0" err="1">
                <a:solidFill>
                  <a:srgbClr val="000000"/>
                </a:solidFill>
              </a:rPr>
              <a:t>Intranetā</a:t>
            </a:r>
            <a:endParaRPr lang="lv-LV" sz="2200" b="0" i="0" dirty="0">
              <a:solidFill>
                <a:srgbClr val="222222"/>
              </a:solidFill>
              <a:effectLst/>
            </a:endParaRPr>
          </a:p>
        </p:txBody>
      </p:sp>
    </p:spTree>
    <p:extLst>
      <p:ext uri="{BB962C8B-B14F-4D97-AF65-F5344CB8AC3E}">
        <p14:creationId xmlns:p14="http://schemas.microsoft.com/office/powerpoint/2010/main" val="419419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900D-F07D-3364-892D-11E697A96AFF}"/>
              </a:ext>
            </a:extLst>
          </p:cNvPr>
          <p:cNvSpPr>
            <a:spLocks noGrp="1"/>
          </p:cNvSpPr>
          <p:nvPr>
            <p:ph type="title"/>
          </p:nvPr>
        </p:nvSpPr>
        <p:spPr/>
        <p:txBody>
          <a:bodyPr/>
          <a:lstStyle/>
          <a:p>
            <a:r>
              <a:rPr lang="lv-LV" sz="4800" b="1" dirty="0">
                <a:solidFill>
                  <a:schemeClr val="accent2"/>
                </a:solidFill>
                <a:latin typeface="+mn-lt"/>
              </a:rPr>
              <a:t>3.6. </a:t>
            </a:r>
            <a:r>
              <a:rPr lang="lv-LV" b="1" dirty="0">
                <a:latin typeface="+mn-lt"/>
              </a:rPr>
              <a:t>WhatsApp grupas</a:t>
            </a:r>
            <a:endParaRPr lang="en-US" b="1" dirty="0">
              <a:latin typeface="+mn-lt"/>
            </a:endParaRPr>
          </a:p>
        </p:txBody>
      </p:sp>
      <p:sp>
        <p:nvSpPr>
          <p:cNvPr id="5" name="Satura vietturis 4">
            <a:extLst>
              <a:ext uri="{FF2B5EF4-FFF2-40B4-BE49-F238E27FC236}">
                <a16:creationId xmlns:a16="http://schemas.microsoft.com/office/drawing/2014/main" id="{D39EAE62-600E-C4E7-1B89-236DDA84529F}"/>
              </a:ext>
            </a:extLst>
          </p:cNvPr>
          <p:cNvSpPr>
            <a:spLocks noGrp="1"/>
          </p:cNvSpPr>
          <p:nvPr>
            <p:ph idx="1"/>
          </p:nvPr>
        </p:nvSpPr>
        <p:spPr>
          <a:xfrm>
            <a:off x="774700" y="1533525"/>
            <a:ext cx="10515600" cy="4351338"/>
          </a:xfrm>
        </p:spPr>
        <p:txBody>
          <a:bodyPr>
            <a:normAutofit/>
          </a:bodyPr>
          <a:lstStyle/>
          <a:p>
            <a:pPr algn="l">
              <a:buFont typeface="Arial" panose="020B0604020202020204" pitchFamily="34" charset="0"/>
              <a:buChar char="•"/>
            </a:pPr>
            <a:r>
              <a:rPr lang="lv-LV" b="0" i="0" dirty="0">
                <a:solidFill>
                  <a:srgbClr val="FF6600"/>
                </a:solidFill>
                <a:effectLst/>
              </a:rPr>
              <a:t>Esošās formālās </a:t>
            </a:r>
            <a:r>
              <a:rPr lang="lv-LV" b="0" i="0" dirty="0" err="1">
                <a:solidFill>
                  <a:srgbClr val="FF6600"/>
                </a:solidFill>
                <a:effectLst/>
              </a:rPr>
              <a:t>WhatsApp</a:t>
            </a:r>
            <a:r>
              <a:rPr lang="lv-LV" b="0" i="0" dirty="0">
                <a:solidFill>
                  <a:srgbClr val="FF6600"/>
                </a:solidFill>
                <a:effectLst/>
              </a:rPr>
              <a:t> grupas: </a:t>
            </a:r>
          </a:p>
          <a:p>
            <a:pPr lvl="1"/>
            <a:r>
              <a:rPr lang="lv-LV" b="0" i="0" dirty="0">
                <a:solidFill>
                  <a:srgbClr val="000000"/>
                </a:solidFill>
                <a:effectLst/>
              </a:rPr>
              <a:t>deputātiem, </a:t>
            </a:r>
          </a:p>
          <a:p>
            <a:pPr lvl="1"/>
            <a:r>
              <a:rPr lang="lv-LV" b="0" i="0" dirty="0">
                <a:solidFill>
                  <a:srgbClr val="000000"/>
                </a:solidFill>
                <a:effectLst/>
              </a:rPr>
              <a:t>iestāžu vadītājiem, </a:t>
            </a:r>
          </a:p>
          <a:p>
            <a:pPr lvl="1"/>
            <a:r>
              <a:rPr lang="lv-LV" b="0" i="0" dirty="0">
                <a:solidFill>
                  <a:srgbClr val="000000"/>
                </a:solidFill>
                <a:effectLst/>
              </a:rPr>
              <a:t>centrālās pārvaldes nodaļu vadītājiem,</a:t>
            </a:r>
          </a:p>
          <a:p>
            <a:pPr lvl="1"/>
            <a:r>
              <a:rPr lang="lv-LV" b="0" i="0" dirty="0">
                <a:solidFill>
                  <a:srgbClr val="000000"/>
                </a:solidFill>
                <a:effectLst/>
              </a:rPr>
              <a:t> šādiem iestāžu vadītājiem: apvienību vadītāji, izglītības pārvaldes vadītājs,  kultūras pārvaldes vadītājs, sociālā dienesta vadītājs, Bāriņtiesas vadītājs, Būvvaldes vadītājs, Pašvaldības policijas priekšnieks, pašvaldības aģentūras «Lauta» vadītājs</a:t>
            </a:r>
            <a:endParaRPr lang="lv-LV" b="0" i="0" dirty="0">
              <a:solidFill>
                <a:srgbClr val="222222"/>
              </a:solidFill>
              <a:effectLst/>
            </a:endParaRPr>
          </a:p>
        </p:txBody>
      </p:sp>
    </p:spTree>
    <p:extLst>
      <p:ext uri="{BB962C8B-B14F-4D97-AF65-F5344CB8AC3E}">
        <p14:creationId xmlns:p14="http://schemas.microsoft.com/office/powerpoint/2010/main" val="219913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BEA13-3B9D-7C07-832E-94758FB115C6}"/>
              </a:ext>
            </a:extLst>
          </p:cNvPr>
          <p:cNvSpPr>
            <a:spLocks noGrp="1"/>
          </p:cNvSpPr>
          <p:nvPr>
            <p:ph type="title"/>
          </p:nvPr>
        </p:nvSpPr>
        <p:spPr>
          <a:xfrm>
            <a:off x="841248" y="548640"/>
            <a:ext cx="3600860" cy="5431536"/>
          </a:xfrm>
        </p:spPr>
        <p:txBody>
          <a:bodyPr>
            <a:normAutofit/>
          </a:bodyPr>
          <a:lstStyle/>
          <a:p>
            <a:r>
              <a:rPr lang="lv-LV" sz="5000" b="1" dirty="0">
                <a:latin typeface="+mn-lt"/>
              </a:rPr>
              <a:t>Informācijas plūsma </a:t>
            </a:r>
            <a:br>
              <a:rPr lang="lv-LV" sz="5000" b="1" dirty="0">
                <a:latin typeface="+mn-lt"/>
              </a:rPr>
            </a:br>
            <a:r>
              <a:rPr lang="lv-LV" sz="5000" b="1" dirty="0">
                <a:latin typeface="+mn-lt"/>
              </a:rPr>
              <a:t>NO APAKŠAS UZ AUGŠU</a:t>
            </a:r>
            <a:endParaRPr lang="en-US" sz="5000" b="1" dirty="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699AD3-D745-40C4-C7FF-9DB11442244B}"/>
              </a:ext>
            </a:extLst>
          </p:cNvPr>
          <p:cNvSpPr>
            <a:spLocks noGrp="1"/>
          </p:cNvSpPr>
          <p:nvPr>
            <p:ph idx="1"/>
          </p:nvPr>
        </p:nvSpPr>
        <p:spPr>
          <a:xfrm>
            <a:off x="5126418" y="552091"/>
            <a:ext cx="6856747" cy="5431536"/>
          </a:xfrm>
        </p:spPr>
        <p:txBody>
          <a:bodyPr anchor="ctr">
            <a:normAutofit/>
          </a:bodyPr>
          <a:lstStyle/>
          <a:p>
            <a:pPr>
              <a:lnSpc>
                <a:spcPct val="100000"/>
              </a:lnSpc>
              <a:spcBef>
                <a:spcPts val="1200"/>
              </a:spcBef>
              <a:buClr>
                <a:schemeClr val="accent2"/>
              </a:buClr>
              <a:buSzPct val="120000"/>
              <a:buFont typeface="Wingdings" panose="05000000000000000000" pitchFamily="2" charset="2"/>
              <a:buChar char="§"/>
            </a:pPr>
            <a:r>
              <a:rPr lang="lv-LV" sz="2000" dirty="0"/>
              <a:t>IR vitāli nepieciešami ir nodrošināt </a:t>
            </a:r>
            <a:r>
              <a:rPr lang="lv-LV" sz="2000" dirty="0" err="1"/>
              <a:t>divvirzienu</a:t>
            </a:r>
            <a:r>
              <a:rPr lang="lv-LV" sz="2000" dirty="0"/>
              <a:t> komunikāciju, lai arī vadība pēc iespējas savlaicīgāk uzzinātu darbinieku noskaņojumu, kliedētu baumas, neziņu u.tml. </a:t>
            </a:r>
          </a:p>
          <a:p>
            <a:pPr>
              <a:lnSpc>
                <a:spcPct val="100000"/>
              </a:lnSpc>
              <a:spcBef>
                <a:spcPts val="1200"/>
              </a:spcBef>
              <a:buClr>
                <a:schemeClr val="accent2"/>
              </a:buClr>
              <a:buSzPct val="120000"/>
              <a:buFont typeface="Wingdings" panose="05000000000000000000" pitchFamily="2" charset="2"/>
              <a:buChar char="§"/>
            </a:pPr>
            <a:r>
              <a:rPr lang="lv-LV" sz="2000" b="1" dirty="0"/>
              <a:t>Struktūrvienības vadītājs </a:t>
            </a:r>
            <a:r>
              <a:rPr lang="lv-LV" sz="2000" dirty="0"/>
              <a:t>IR atbildīgs par komunikācijas nodrošinājumu savā komandā </a:t>
            </a:r>
            <a:r>
              <a:rPr lang="lv-LV" sz="1800" dirty="0"/>
              <a:t>(tostarp informācijas apzināšanu un nodošanu tālāk savam tiešajam vadītājam, piemēram, par problēmām, vajadzībām u.tml.)</a:t>
            </a:r>
          </a:p>
          <a:p>
            <a:pPr>
              <a:lnSpc>
                <a:spcPct val="100000"/>
              </a:lnSpc>
              <a:spcBef>
                <a:spcPts val="1200"/>
              </a:spcBef>
              <a:buClr>
                <a:schemeClr val="accent2"/>
              </a:buClr>
              <a:buSzPct val="120000"/>
              <a:buFont typeface="Wingdings" panose="05000000000000000000" pitchFamily="2" charset="2"/>
              <a:buChar char="§"/>
            </a:pPr>
            <a:r>
              <a:rPr lang="lv-LV" sz="2000" dirty="0"/>
              <a:t>Citas plānotas un sistemātiskas aktivitātes informācijas plūsmai no apakšas uz augšu:</a:t>
            </a:r>
          </a:p>
          <a:p>
            <a:pPr lvl="1">
              <a:lnSpc>
                <a:spcPct val="100000"/>
              </a:lnSpc>
              <a:spcBef>
                <a:spcPts val="1200"/>
              </a:spcBef>
              <a:buClr>
                <a:schemeClr val="accent2"/>
              </a:buClr>
              <a:buSzPct val="120000"/>
              <a:buFont typeface="Wingdings" panose="05000000000000000000" pitchFamily="2" charset="2"/>
              <a:buChar char="ü"/>
            </a:pPr>
            <a:r>
              <a:rPr lang="lv-LV" sz="2000" dirty="0"/>
              <a:t>pašvaldības darbinieku informatīvā sanāksme</a:t>
            </a:r>
          </a:p>
          <a:p>
            <a:pPr lvl="1">
              <a:lnSpc>
                <a:spcPct val="100000"/>
              </a:lnSpc>
              <a:spcBef>
                <a:spcPts val="1200"/>
              </a:spcBef>
              <a:buClr>
                <a:schemeClr val="accent2"/>
              </a:buClr>
              <a:buSzPct val="120000"/>
              <a:buFont typeface="Wingdings" panose="05000000000000000000" pitchFamily="2" charset="2"/>
              <a:buChar char="ü"/>
            </a:pPr>
            <a:r>
              <a:rPr lang="lv-LV" sz="2000" dirty="0"/>
              <a:t>čata iespēja </a:t>
            </a:r>
            <a:r>
              <a:rPr lang="lv-LV" sz="2000" dirty="0" err="1"/>
              <a:t>Intranetā</a:t>
            </a:r>
            <a:endParaRPr lang="lv-LV" sz="2000" dirty="0"/>
          </a:p>
          <a:p>
            <a:pPr lvl="1">
              <a:lnSpc>
                <a:spcPct val="100000"/>
              </a:lnSpc>
              <a:spcBef>
                <a:spcPts val="1200"/>
              </a:spcBef>
              <a:buClr>
                <a:schemeClr val="accent2"/>
              </a:buClr>
              <a:buSzPct val="120000"/>
              <a:buFont typeface="Wingdings" panose="05000000000000000000" pitchFamily="2" charset="2"/>
              <a:buChar char="ü"/>
            </a:pPr>
            <a:r>
              <a:rPr lang="lv-LV" sz="2000" dirty="0"/>
              <a:t>plānotas regulāras darbinieku aptaujas</a:t>
            </a:r>
            <a:endParaRPr lang="en-US" sz="2000" dirty="0"/>
          </a:p>
        </p:txBody>
      </p:sp>
    </p:spTree>
    <p:extLst>
      <p:ext uri="{BB962C8B-B14F-4D97-AF65-F5344CB8AC3E}">
        <p14:creationId xmlns:p14="http://schemas.microsoft.com/office/powerpoint/2010/main" val="116768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977BB-DCFF-462F-7BA2-C6FED5677CB6}"/>
              </a:ext>
            </a:extLst>
          </p:cNvPr>
          <p:cNvSpPr>
            <a:spLocks noGrp="1"/>
          </p:cNvSpPr>
          <p:nvPr>
            <p:ph type="title"/>
          </p:nvPr>
        </p:nvSpPr>
        <p:spPr>
          <a:xfrm>
            <a:off x="686834" y="1153572"/>
            <a:ext cx="3200400" cy="4461163"/>
          </a:xfrm>
        </p:spPr>
        <p:txBody>
          <a:bodyPr>
            <a:normAutofit/>
          </a:bodyPr>
          <a:lstStyle/>
          <a:p>
            <a:r>
              <a:rPr lang="lv-LV" b="1" dirty="0">
                <a:solidFill>
                  <a:srgbClr val="FFFFFF"/>
                </a:solidFill>
                <a:latin typeface="+mn-lt"/>
              </a:rPr>
              <a:t>RĪCĪBA </a:t>
            </a:r>
            <a:br>
              <a:rPr lang="lv-LV" b="1" dirty="0">
                <a:solidFill>
                  <a:srgbClr val="FFFFFF"/>
                </a:solidFill>
                <a:latin typeface="+mn-lt"/>
              </a:rPr>
            </a:br>
            <a:r>
              <a:rPr lang="lv-LV" b="1" dirty="0">
                <a:solidFill>
                  <a:srgbClr val="FFFFFF"/>
                </a:solidFill>
                <a:latin typeface="+mn-lt"/>
              </a:rPr>
              <a:t>krīzes un nestandarta situācijās</a:t>
            </a:r>
            <a:endParaRPr lang="en-US" b="1"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3FEDB19-21E9-C375-62D4-66074B981542}"/>
              </a:ext>
            </a:extLst>
          </p:cNvPr>
          <p:cNvSpPr>
            <a:spLocks noGrp="1"/>
          </p:cNvSpPr>
          <p:nvPr>
            <p:ph idx="1"/>
          </p:nvPr>
        </p:nvSpPr>
        <p:spPr>
          <a:xfrm>
            <a:off x="4447308" y="591344"/>
            <a:ext cx="6906491" cy="5585619"/>
          </a:xfrm>
        </p:spPr>
        <p:txBody>
          <a:bodyPr anchor="ctr">
            <a:normAutofit fontScale="92500"/>
          </a:bodyPr>
          <a:lstStyle/>
          <a:p>
            <a:pPr marL="457200" indent="-457200">
              <a:buClr>
                <a:schemeClr val="accent2"/>
              </a:buClr>
              <a:buSzPct val="120000"/>
              <a:buFont typeface="+mj-lt"/>
              <a:buAutoNum type="arabicPeriod"/>
            </a:pPr>
            <a:r>
              <a:rPr lang="lv-LV" sz="2200" dirty="0"/>
              <a:t>Tiek izveidota Krīzes komunikācijas grupa, kas ātrai saziņai izmanto </a:t>
            </a:r>
            <a:r>
              <a:rPr lang="lv-LV" sz="2200" dirty="0" err="1"/>
              <a:t>WhatsApp</a:t>
            </a:r>
            <a:r>
              <a:rPr lang="lv-LV" sz="2200" dirty="0"/>
              <a:t>. Grupu izveido un uztur Personāla nodaļa</a:t>
            </a:r>
            <a:endParaRPr lang="lv-LV" sz="2200" dirty="0">
              <a:solidFill>
                <a:srgbClr val="FF0000"/>
              </a:solidFill>
            </a:endParaRPr>
          </a:p>
          <a:p>
            <a:pPr marL="457200" indent="-457200">
              <a:buClr>
                <a:schemeClr val="accent2"/>
              </a:buClr>
              <a:buSzPct val="120000"/>
              <a:buFont typeface="+mj-lt"/>
              <a:buAutoNum type="arabicPeriod"/>
            </a:pPr>
            <a:r>
              <a:rPr lang="lv-LV" sz="2200" dirty="0"/>
              <a:t>Grupā darbojas: pašvaldības priekšsēdētājs un vietnieki, izpilddirektors, sabiedrisko attiecību nodaļas vadītāja, </a:t>
            </a:r>
            <a:r>
              <a:rPr lang="lv-LV" sz="2000" dirty="0">
                <a:solidFill>
                  <a:srgbClr val="000000"/>
                </a:solidFill>
                <a:effectLst/>
              </a:rPr>
              <a:t> </a:t>
            </a:r>
            <a:r>
              <a:rPr lang="lv-LV" sz="2400" dirty="0">
                <a:effectLst/>
              </a:rPr>
              <a:t>centrālās pārvaldes nodaļu vadītājiem un šādiem iestāžu vadītājiem (apvienību vadītāji, izglītības pārvaldes vadītājs,  kultūras pārvaldes vadītājs, sociālā dienesta vadītājs, Bāriņtiesas vadītājs, Būvvaldes vadītājs, Pašvaldības policijas priekšnieks,  pašvaldības aģentūras «Lauta» vadītājs</a:t>
            </a:r>
            <a:endParaRPr lang="lv-LV" sz="2200" dirty="0">
              <a:solidFill>
                <a:srgbClr val="FF0000"/>
              </a:solidFill>
            </a:endParaRPr>
          </a:p>
          <a:p>
            <a:pPr marL="457200" indent="-457200">
              <a:buClr>
                <a:schemeClr val="accent2"/>
              </a:buClr>
              <a:buSzPct val="120000"/>
              <a:buFont typeface="+mj-lt"/>
              <a:buAutoNum type="arabicPeriod"/>
            </a:pPr>
            <a:r>
              <a:rPr lang="lv-LV" sz="2200" dirty="0"/>
              <a:t>Aktuālā</a:t>
            </a:r>
            <a:r>
              <a:rPr lang="lv-LV" sz="2200" dirty="0">
                <a:solidFill>
                  <a:srgbClr val="FF0000"/>
                </a:solidFill>
              </a:rPr>
              <a:t> </a:t>
            </a:r>
            <a:r>
              <a:rPr lang="lv-LV" sz="2200" dirty="0"/>
              <a:t>informācija tiek ievietota pēc iespējas ātrāk</a:t>
            </a:r>
            <a:endParaRPr lang="lv-LV" sz="2200" dirty="0">
              <a:solidFill>
                <a:srgbClr val="FF0000"/>
              </a:solidFill>
            </a:endParaRPr>
          </a:p>
          <a:p>
            <a:pPr marL="457200" indent="-457200">
              <a:buClr>
                <a:schemeClr val="accent2"/>
              </a:buClr>
              <a:buSzPct val="120000"/>
              <a:buFont typeface="+mj-lt"/>
              <a:buAutoNum type="arabicPeriod"/>
            </a:pPr>
            <a:r>
              <a:rPr lang="lv-LV" sz="2200" dirty="0"/>
              <a:t>Grupas dalībnieki nolemj par to: kā, kad, par ko u.tml. tiks informēti visi vai noteikti pašvaldības darbinieki. Par šī lēmumu izpildi IR atbildīga sabiedrisko attiecību nodaļas vadītājs, kas pēc nepieciešamības iesaista darbiniekus, kas atbildīgi par iekšējo un ārējo komunikācijas kanālu uzturēšanu un satura veidošanu</a:t>
            </a:r>
          </a:p>
        </p:txBody>
      </p:sp>
    </p:spTree>
    <p:extLst>
      <p:ext uri="{BB962C8B-B14F-4D97-AF65-F5344CB8AC3E}">
        <p14:creationId xmlns:p14="http://schemas.microsoft.com/office/powerpoint/2010/main" val="4458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5FF5A-331C-BDC6-608B-68DD9C16CA8F}"/>
              </a:ext>
            </a:extLst>
          </p:cNvPr>
          <p:cNvSpPr>
            <a:spLocks noGrp="1"/>
          </p:cNvSpPr>
          <p:nvPr>
            <p:ph type="title"/>
          </p:nvPr>
        </p:nvSpPr>
        <p:spPr>
          <a:xfrm>
            <a:off x="686834" y="1153572"/>
            <a:ext cx="3200400" cy="4461163"/>
          </a:xfrm>
        </p:spPr>
        <p:txBody>
          <a:bodyPr>
            <a:normAutofit/>
          </a:bodyPr>
          <a:lstStyle/>
          <a:p>
            <a:r>
              <a:rPr lang="lv-LV" b="1" dirty="0">
                <a:solidFill>
                  <a:srgbClr val="FFFFFF"/>
                </a:solidFill>
                <a:latin typeface="+mn-lt"/>
              </a:rPr>
              <a:t>SATURS</a:t>
            </a:r>
            <a:endParaRPr lang="en-US" b="1"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3E6F12-4484-1491-7AC2-CF5ED8577AFC}"/>
              </a:ext>
            </a:extLst>
          </p:cNvPr>
          <p:cNvSpPr>
            <a:spLocks noGrp="1"/>
          </p:cNvSpPr>
          <p:nvPr>
            <p:ph idx="1"/>
          </p:nvPr>
        </p:nvSpPr>
        <p:spPr>
          <a:xfrm>
            <a:off x="4447308" y="292767"/>
            <a:ext cx="6906491" cy="6182772"/>
          </a:xfrm>
        </p:spPr>
        <p:txBody>
          <a:bodyPr anchor="ctr">
            <a:normAutofit/>
          </a:bodyPr>
          <a:lstStyle/>
          <a:p>
            <a:pPr marL="514350" indent="-514350">
              <a:buClr>
                <a:schemeClr val="accent2"/>
              </a:buClr>
              <a:buSzPct val="150000"/>
              <a:buFont typeface="+mj-lt"/>
              <a:buAutoNum type="arabicPeriod"/>
            </a:pPr>
            <a:r>
              <a:rPr lang="en-US" sz="2400" dirty="0" err="1"/>
              <a:t>Iek</a:t>
            </a:r>
            <a:r>
              <a:rPr lang="lv-LV" sz="2400" dirty="0" err="1"/>
              <a:t>šējā</a:t>
            </a:r>
            <a:r>
              <a:rPr lang="lv-LV" sz="2400" dirty="0"/>
              <a:t> komunikācija un tās mērķis</a:t>
            </a:r>
          </a:p>
          <a:p>
            <a:pPr marL="514350" indent="-514350">
              <a:buClr>
                <a:schemeClr val="accent2"/>
              </a:buClr>
              <a:buSzPct val="150000"/>
              <a:buFont typeface="+mj-lt"/>
              <a:buAutoNum type="arabicPeriod"/>
            </a:pPr>
            <a:r>
              <a:rPr lang="lv-LV" sz="2400" dirty="0"/>
              <a:t>Funkcijas</a:t>
            </a:r>
          </a:p>
          <a:p>
            <a:pPr marL="514350" indent="-514350">
              <a:buClr>
                <a:schemeClr val="accent2"/>
              </a:buClr>
              <a:buSzPct val="150000"/>
              <a:buFont typeface="+mj-lt"/>
              <a:buAutoNum type="arabicPeriod"/>
            </a:pPr>
            <a:r>
              <a:rPr lang="lv-LV" sz="2400" dirty="0"/>
              <a:t>Ieguvumi</a:t>
            </a:r>
          </a:p>
          <a:p>
            <a:pPr marL="514350" indent="-514350">
              <a:buClr>
                <a:schemeClr val="accent2"/>
              </a:buClr>
              <a:buSzPct val="150000"/>
              <a:buFont typeface="+mj-lt"/>
              <a:buAutoNum type="arabicPeriod"/>
            </a:pPr>
            <a:r>
              <a:rPr lang="lv-LV" sz="2400" dirty="0"/>
              <a:t>Mērķa grupas jeb aptveramība</a:t>
            </a:r>
          </a:p>
          <a:p>
            <a:pPr marL="514350" indent="-514350">
              <a:buClr>
                <a:schemeClr val="accent2"/>
              </a:buClr>
              <a:buSzPct val="150000"/>
              <a:buFont typeface="+mj-lt"/>
              <a:buAutoNum type="arabicPeriod"/>
            </a:pPr>
            <a:r>
              <a:rPr lang="lv-LV" sz="2400" dirty="0"/>
              <a:t>Atbildību sadalījums</a:t>
            </a:r>
          </a:p>
          <a:p>
            <a:pPr marL="514350" indent="-514350">
              <a:buClr>
                <a:schemeClr val="accent2"/>
              </a:buClr>
              <a:buSzPct val="150000"/>
              <a:buFont typeface="+mj-lt"/>
              <a:buAutoNum type="arabicPeriod"/>
            </a:pPr>
            <a:r>
              <a:rPr lang="lv-LV" sz="2400" dirty="0"/>
              <a:t>Kanāli un saturs</a:t>
            </a:r>
          </a:p>
          <a:p>
            <a:pPr marL="514350" indent="-514350">
              <a:buClr>
                <a:schemeClr val="accent2"/>
              </a:buClr>
              <a:buSzPct val="150000"/>
              <a:buFont typeface="+mj-lt"/>
              <a:buAutoNum type="arabicPeriod"/>
            </a:pPr>
            <a:r>
              <a:rPr lang="lv-LV" sz="2400" dirty="0"/>
              <a:t>Visu struktūrvienību tiešie vadītāji </a:t>
            </a:r>
          </a:p>
          <a:p>
            <a:pPr marL="514350" indent="-514350">
              <a:buClr>
                <a:schemeClr val="accent2"/>
              </a:buClr>
              <a:buSzPct val="150000"/>
              <a:buFont typeface="+mj-lt"/>
              <a:buAutoNum type="arabicPeriod"/>
            </a:pPr>
            <a:r>
              <a:rPr lang="lv-LV" sz="2400" dirty="0"/>
              <a:t>Informācijas plūsma no apakšas uz augšu</a:t>
            </a:r>
          </a:p>
          <a:p>
            <a:pPr marL="514350" indent="-514350">
              <a:buClr>
                <a:schemeClr val="accent2"/>
              </a:buClr>
              <a:buSzPct val="150000"/>
              <a:buFont typeface="+mj-lt"/>
              <a:buAutoNum type="arabicPeriod"/>
            </a:pPr>
            <a:r>
              <a:rPr lang="lv-LV" sz="2400" dirty="0"/>
              <a:t>Iekšējā komunikācija krīzes un nestandarta situācijās</a:t>
            </a:r>
          </a:p>
          <a:p>
            <a:pPr marL="514350" indent="-514350">
              <a:buFont typeface="+mj-lt"/>
              <a:buAutoNum type="arabicPeriod"/>
            </a:pPr>
            <a:endParaRPr lang="en-US" sz="2000" dirty="0"/>
          </a:p>
        </p:txBody>
      </p:sp>
    </p:spTree>
    <p:extLst>
      <p:ext uri="{BB962C8B-B14F-4D97-AF65-F5344CB8AC3E}">
        <p14:creationId xmlns:p14="http://schemas.microsoft.com/office/powerpoint/2010/main" val="171694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C679F-D66B-9155-AFD9-AD7972999F37}"/>
              </a:ext>
            </a:extLst>
          </p:cNvPr>
          <p:cNvSpPr>
            <a:spLocks noGrp="1"/>
          </p:cNvSpPr>
          <p:nvPr>
            <p:ph type="title"/>
          </p:nvPr>
        </p:nvSpPr>
        <p:spPr>
          <a:xfrm>
            <a:off x="385933" y="548640"/>
            <a:ext cx="4056175" cy="5431536"/>
          </a:xfrm>
        </p:spPr>
        <p:txBody>
          <a:bodyPr>
            <a:normAutofit/>
          </a:bodyPr>
          <a:lstStyle/>
          <a:p>
            <a:r>
              <a:rPr lang="lv-LV" sz="4600" b="1" dirty="0">
                <a:latin typeface="+mn-lt"/>
              </a:rPr>
              <a:t>IEKŠĒJĀ KOMUNIKĀCIJA</a:t>
            </a:r>
            <a:endParaRPr lang="en-US" sz="4600" b="1" dirty="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1258C1-C683-BDEF-777E-9299C987BCCF}"/>
              </a:ext>
            </a:extLst>
          </p:cNvPr>
          <p:cNvSpPr>
            <a:spLocks noGrp="1"/>
          </p:cNvSpPr>
          <p:nvPr>
            <p:ph idx="1"/>
          </p:nvPr>
        </p:nvSpPr>
        <p:spPr>
          <a:xfrm>
            <a:off x="5126418" y="552091"/>
            <a:ext cx="6224335" cy="5431536"/>
          </a:xfrm>
        </p:spPr>
        <p:txBody>
          <a:bodyPr anchor="ctr">
            <a:normAutofit/>
          </a:bodyPr>
          <a:lstStyle/>
          <a:p>
            <a:pPr marL="0" indent="0" algn="just">
              <a:buNone/>
            </a:pPr>
            <a:r>
              <a:rPr lang="lv-LV" sz="2200" b="1" dirty="0"/>
              <a:t>Iekšējā komunikācija IR </a:t>
            </a:r>
            <a:r>
              <a:rPr lang="lv-LV" sz="2200" dirty="0"/>
              <a:t>plānota un vadīta informācijas apmaiņa organizācijā starp vadību (lēmējvaru t.i. pašvaldības priekšsēdētājs, izpildvaru t.i. izpilddirektors), pārvaldēm un administrāciju</a:t>
            </a:r>
            <a:endParaRPr lang="lv-LV" sz="2200" dirty="0">
              <a:solidFill>
                <a:srgbClr val="FF0000"/>
              </a:solidFill>
            </a:endParaRPr>
          </a:p>
          <a:p>
            <a:pPr marL="0" indent="0" algn="just">
              <a:buNone/>
            </a:pPr>
            <a:endParaRPr lang="lv-LV" sz="2200" dirty="0"/>
          </a:p>
          <a:p>
            <a:pPr marL="0" indent="0" algn="just">
              <a:buNone/>
            </a:pPr>
            <a:r>
              <a:rPr lang="lv-LV" sz="2200" b="1" dirty="0"/>
              <a:t>Mērķis IR</a:t>
            </a:r>
            <a:r>
              <a:rPr lang="lv-LV" sz="2200" dirty="0"/>
              <a:t> nodrošināt efektīvu (saprotamu un savlaicīgu) informācijas apmaiņu starp vadību un visu struktūrvienību darbiniekiem</a:t>
            </a:r>
            <a:endParaRPr lang="en-US" sz="2200" dirty="0"/>
          </a:p>
        </p:txBody>
      </p:sp>
    </p:spTree>
    <p:extLst>
      <p:ext uri="{BB962C8B-B14F-4D97-AF65-F5344CB8AC3E}">
        <p14:creationId xmlns:p14="http://schemas.microsoft.com/office/powerpoint/2010/main" val="347583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5F79A-05A5-F3DF-2334-989325F7A4D0}"/>
              </a:ext>
            </a:extLst>
          </p:cNvPr>
          <p:cNvSpPr>
            <a:spLocks noGrp="1"/>
          </p:cNvSpPr>
          <p:nvPr>
            <p:ph type="title"/>
          </p:nvPr>
        </p:nvSpPr>
        <p:spPr>
          <a:xfrm>
            <a:off x="841248" y="548640"/>
            <a:ext cx="3600860" cy="5431536"/>
          </a:xfrm>
        </p:spPr>
        <p:txBody>
          <a:bodyPr>
            <a:normAutofit/>
          </a:bodyPr>
          <a:lstStyle/>
          <a:p>
            <a:r>
              <a:rPr lang="lv-LV" sz="5400" b="1" dirty="0">
                <a:latin typeface="+mn-lt"/>
              </a:rPr>
              <a:t>FUNKCIJAS</a:t>
            </a:r>
            <a:endParaRPr lang="en-US" sz="5400" b="1" dirty="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4B8C8-CC30-B4C4-4FA8-09B54A530628}"/>
              </a:ext>
            </a:extLst>
          </p:cNvPr>
          <p:cNvSpPr>
            <a:spLocks noGrp="1"/>
          </p:cNvSpPr>
          <p:nvPr>
            <p:ph idx="1"/>
          </p:nvPr>
        </p:nvSpPr>
        <p:spPr>
          <a:xfrm>
            <a:off x="5126418" y="552091"/>
            <a:ext cx="6224335" cy="5431536"/>
          </a:xfrm>
        </p:spPr>
        <p:txBody>
          <a:bodyPr anchor="ctr">
            <a:normAutofit/>
          </a:bodyPr>
          <a:lstStyle/>
          <a:p>
            <a:pPr marL="609600" indent="-609600">
              <a:lnSpc>
                <a:spcPct val="100000"/>
              </a:lnSpc>
              <a:spcBef>
                <a:spcPts val="1200"/>
              </a:spcBef>
              <a:buClr>
                <a:schemeClr val="accent2"/>
              </a:buClr>
              <a:buSzPct val="120000"/>
              <a:buFontTx/>
              <a:buAutoNum type="arabicPeriod"/>
            </a:pPr>
            <a:r>
              <a:rPr lang="lv-LV" altLang="en-US" sz="2200" dirty="0"/>
              <a:t>Virzīt pašvaldību uz noteikto mērķu sasniegšanu</a:t>
            </a:r>
          </a:p>
          <a:p>
            <a:pPr marL="609600" indent="-609600">
              <a:lnSpc>
                <a:spcPct val="100000"/>
              </a:lnSpc>
              <a:spcBef>
                <a:spcPts val="1200"/>
              </a:spcBef>
              <a:buClr>
                <a:schemeClr val="accent2"/>
              </a:buClr>
              <a:buSzPct val="120000"/>
              <a:buFontTx/>
              <a:buAutoNum type="arabicPeriod"/>
            </a:pPr>
            <a:r>
              <a:rPr lang="lv-LV" altLang="en-US" sz="2200" dirty="0"/>
              <a:t>Nodrošināt vadību ar informāciju par to, kas notiek pašvaldības struktūrvienībās</a:t>
            </a:r>
          </a:p>
          <a:p>
            <a:pPr marL="609600" indent="-609600">
              <a:lnSpc>
                <a:spcPct val="100000"/>
              </a:lnSpc>
              <a:spcBef>
                <a:spcPts val="1200"/>
              </a:spcBef>
              <a:buClr>
                <a:schemeClr val="accent2"/>
              </a:buClr>
              <a:buSzPct val="120000"/>
              <a:buFontTx/>
              <a:buAutoNum type="arabicPeriod"/>
            </a:pPr>
            <a:r>
              <a:rPr lang="lv-LV" altLang="en-US" sz="2200" dirty="0"/>
              <a:t>Nodrošināt darbiniekus ar informāciju par to, kas notiek un kas tiek plānots pašvaldībā</a:t>
            </a:r>
          </a:p>
          <a:p>
            <a:pPr marL="609600" indent="-609600">
              <a:lnSpc>
                <a:spcPct val="100000"/>
              </a:lnSpc>
              <a:spcBef>
                <a:spcPts val="1200"/>
              </a:spcBef>
              <a:buClr>
                <a:schemeClr val="accent2"/>
              </a:buClr>
              <a:buSzPct val="120000"/>
              <a:buFontTx/>
              <a:buAutoNum type="arabicPeriod"/>
            </a:pPr>
            <a:r>
              <a:rPr lang="lv-LV" altLang="en-US" sz="2200" dirty="0"/>
              <a:t>Veicināt darbinieku iesaisti</a:t>
            </a:r>
          </a:p>
          <a:p>
            <a:pPr marL="609600" indent="-609600">
              <a:lnSpc>
                <a:spcPct val="100000"/>
              </a:lnSpc>
              <a:spcBef>
                <a:spcPts val="1200"/>
              </a:spcBef>
              <a:buClr>
                <a:schemeClr val="accent2"/>
              </a:buClr>
              <a:buSzPct val="120000"/>
              <a:buFontTx/>
              <a:buAutoNum type="arabicPeriod"/>
            </a:pPr>
            <a:r>
              <a:rPr lang="lv-LV" altLang="en-US" sz="2200" dirty="0"/>
              <a:t>Piesaistīt darbiniekus pašvaldības iekšējai kultūrai</a:t>
            </a:r>
          </a:p>
        </p:txBody>
      </p:sp>
    </p:spTree>
    <p:extLst>
      <p:ext uri="{BB962C8B-B14F-4D97-AF65-F5344CB8AC3E}">
        <p14:creationId xmlns:p14="http://schemas.microsoft.com/office/powerpoint/2010/main" val="358249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6308F-CF08-26B0-728E-915BA2663A50}"/>
              </a:ext>
            </a:extLst>
          </p:cNvPr>
          <p:cNvSpPr>
            <a:spLocks noGrp="1"/>
          </p:cNvSpPr>
          <p:nvPr>
            <p:ph type="title"/>
          </p:nvPr>
        </p:nvSpPr>
        <p:spPr>
          <a:xfrm>
            <a:off x="838200" y="365125"/>
            <a:ext cx="10515600" cy="1325563"/>
          </a:xfrm>
        </p:spPr>
        <p:txBody>
          <a:bodyPr>
            <a:normAutofit/>
          </a:bodyPr>
          <a:lstStyle/>
          <a:p>
            <a:r>
              <a:rPr lang="lv-LV" sz="5400" b="1" dirty="0">
                <a:latin typeface="+mn-lt"/>
              </a:rPr>
              <a:t>IEGUVUMI</a:t>
            </a:r>
            <a:endParaRPr lang="en-US" sz="5400" b="1" dirty="0">
              <a:latin typeface="+mn-lt"/>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70B1A5-B45D-6068-FA6A-ECF72C667293}"/>
              </a:ext>
            </a:extLst>
          </p:cNvPr>
          <p:cNvSpPr>
            <a:spLocks noGrp="1"/>
          </p:cNvSpPr>
          <p:nvPr>
            <p:ph idx="1"/>
          </p:nvPr>
        </p:nvSpPr>
        <p:spPr>
          <a:xfrm>
            <a:off x="669036" y="1807549"/>
            <a:ext cx="11076762" cy="4928616"/>
          </a:xfrm>
        </p:spPr>
        <p:txBody>
          <a:bodyPr>
            <a:normAutofit/>
          </a:bodyPr>
          <a:lstStyle/>
          <a:p>
            <a:pPr marL="0" indent="0">
              <a:lnSpc>
                <a:spcPct val="100000"/>
              </a:lnSpc>
              <a:spcBef>
                <a:spcPts val="600"/>
              </a:spcBef>
              <a:buNone/>
            </a:pPr>
            <a:r>
              <a:rPr lang="lv-LV" altLang="en-US" sz="2000" b="1" dirty="0">
                <a:solidFill>
                  <a:schemeClr val="accent2"/>
                </a:solidFill>
              </a:rPr>
              <a:t>Organizēta</a:t>
            </a:r>
            <a:r>
              <a:rPr lang="lv-LV" altLang="en-US" sz="2000" dirty="0"/>
              <a:t> un </a:t>
            </a:r>
            <a:r>
              <a:rPr lang="lv-LV" altLang="en-US" sz="2000" b="1" dirty="0">
                <a:solidFill>
                  <a:schemeClr val="accent2"/>
                </a:solidFill>
              </a:rPr>
              <a:t>sakārtota iekšējā komunikācija </a:t>
            </a:r>
            <a:r>
              <a:rPr lang="lv-LV" altLang="en-US" sz="2000" dirty="0"/>
              <a:t>(tostarp uzturēti un attīstīti komunikācijas kanāli) sniedz sekojošas priekšrocības: </a:t>
            </a:r>
          </a:p>
          <a:p>
            <a:pPr lvl="1">
              <a:lnSpc>
                <a:spcPct val="100000"/>
              </a:lnSpc>
              <a:spcBef>
                <a:spcPts val="600"/>
              </a:spcBef>
              <a:buClr>
                <a:schemeClr val="accent2"/>
              </a:buClr>
              <a:buSzPct val="120000"/>
              <a:buFont typeface="Wingdings" panose="05000000000000000000" pitchFamily="2" charset="2"/>
              <a:buChar char="§"/>
            </a:pPr>
            <a:r>
              <a:rPr lang="lv-LV" altLang="en-US" sz="2000" dirty="0"/>
              <a:t>iespēju ātri un organizēti novadīt svarīgu vadības informāciju (vistiešākā veidā ietekmējot darbinieku rīcību)</a:t>
            </a:r>
          </a:p>
          <a:p>
            <a:pPr lvl="1">
              <a:lnSpc>
                <a:spcPct val="100000"/>
              </a:lnSpc>
              <a:spcBef>
                <a:spcPts val="600"/>
              </a:spcBef>
              <a:buClr>
                <a:schemeClr val="accent2"/>
              </a:buClr>
              <a:buSzPct val="120000"/>
              <a:buFont typeface="Wingdings" panose="05000000000000000000" pitchFamily="2" charset="2"/>
              <a:buChar char="§"/>
            </a:pPr>
            <a:r>
              <a:rPr lang="lv-LV" altLang="en-US" sz="2000" dirty="0"/>
              <a:t>organizēt informācijas secību, neļaujot tai plūst haotiski un nepārskatāmi</a:t>
            </a:r>
          </a:p>
          <a:p>
            <a:pPr lvl="1">
              <a:lnSpc>
                <a:spcPct val="100000"/>
              </a:lnSpc>
              <a:spcBef>
                <a:spcPts val="600"/>
              </a:spcBef>
              <a:buClr>
                <a:schemeClr val="accent2"/>
              </a:buClr>
              <a:buSzPct val="120000"/>
              <a:buFont typeface="Wingdings" panose="05000000000000000000" pitchFamily="2" charset="2"/>
              <a:buChar char="§"/>
            </a:pPr>
            <a:r>
              <a:rPr lang="lv-LV" altLang="en-US" sz="2000" dirty="0"/>
              <a:t>veidot piesaisti organizācijai, tās kultūrai</a:t>
            </a:r>
          </a:p>
          <a:p>
            <a:pPr lvl="1">
              <a:lnSpc>
                <a:spcPct val="100000"/>
              </a:lnSpc>
              <a:spcBef>
                <a:spcPts val="600"/>
              </a:spcBef>
              <a:buClr>
                <a:schemeClr val="accent2"/>
              </a:buClr>
              <a:buSzPct val="120000"/>
              <a:buFont typeface="Wingdings" panose="05000000000000000000" pitchFamily="2" charset="2"/>
              <a:buChar char="§"/>
            </a:pPr>
            <a:r>
              <a:rPr lang="lv-LV" altLang="en-US" sz="2000" dirty="0"/>
              <a:t>motivēt un iesaistīt darbiniekus</a:t>
            </a:r>
          </a:p>
          <a:p>
            <a:pPr lvl="1">
              <a:lnSpc>
                <a:spcPct val="100000"/>
              </a:lnSpc>
              <a:spcBef>
                <a:spcPts val="600"/>
              </a:spcBef>
              <a:buClr>
                <a:schemeClr val="accent2"/>
              </a:buClr>
              <a:buSzPct val="120000"/>
              <a:buFont typeface="Wingdings" panose="05000000000000000000" pitchFamily="2" charset="2"/>
              <a:buChar char="§"/>
            </a:pPr>
            <a:r>
              <a:rPr lang="lv-LV" altLang="en-US" sz="2000" dirty="0"/>
              <a:t>veidojot pozitīvu iekšējo tēlu, tiešā veidā ietekmēt ārējo komunikāciju</a:t>
            </a:r>
          </a:p>
          <a:p>
            <a:pPr lvl="1">
              <a:lnSpc>
                <a:spcPct val="100000"/>
              </a:lnSpc>
              <a:spcBef>
                <a:spcPts val="600"/>
              </a:spcBef>
              <a:buClr>
                <a:schemeClr val="accent2"/>
              </a:buClr>
              <a:buSzPct val="120000"/>
              <a:buFont typeface="Wingdings" panose="05000000000000000000" pitchFamily="2" charset="2"/>
              <a:buChar char="§"/>
            </a:pPr>
            <a:r>
              <a:rPr lang="lv-LV" altLang="en-US" sz="2000" dirty="0"/>
              <a:t>ietekmēt jaunu darbinieku piesaisti</a:t>
            </a:r>
          </a:p>
          <a:p>
            <a:pPr lvl="1">
              <a:lnSpc>
                <a:spcPct val="100000"/>
              </a:lnSpc>
              <a:spcBef>
                <a:spcPts val="600"/>
              </a:spcBef>
              <a:buClr>
                <a:schemeClr val="accent2"/>
              </a:buClr>
              <a:buSzPct val="120000"/>
              <a:buFont typeface="Wingdings" panose="05000000000000000000" pitchFamily="2" charset="2"/>
              <a:buChar char="§"/>
            </a:pPr>
            <a:r>
              <a:rPr lang="lv-LV" altLang="en-US" sz="2000" dirty="0"/>
              <a:t>iespēja esošiem darbiniekiem izteikties iekšējā komunikācijas vidē rada mazāku «vēlēšanos» un nepieciešamību izteikt savu neapmierinātību publiski</a:t>
            </a:r>
          </a:p>
          <a:p>
            <a:pPr lvl="1">
              <a:lnSpc>
                <a:spcPct val="100000"/>
              </a:lnSpc>
              <a:spcBef>
                <a:spcPts val="600"/>
              </a:spcBef>
              <a:buClr>
                <a:schemeClr val="accent2"/>
              </a:buClr>
              <a:buSzPct val="120000"/>
              <a:buFont typeface="Wingdings" panose="05000000000000000000" pitchFamily="2" charset="2"/>
              <a:buChar char="§"/>
            </a:pPr>
            <a:r>
              <a:rPr lang="lv-LV" altLang="en-US" sz="2000" dirty="0"/>
              <a:t>darbojas kā iedarbīgs «pretlīdzeklis» minējumiem un baumām</a:t>
            </a:r>
          </a:p>
          <a:p>
            <a:pPr lvl="1">
              <a:lnSpc>
                <a:spcPct val="100000"/>
              </a:lnSpc>
              <a:spcBef>
                <a:spcPts val="600"/>
              </a:spcBef>
              <a:buClr>
                <a:schemeClr val="accent2"/>
              </a:buClr>
              <a:buSzPct val="120000"/>
              <a:buFont typeface="Wingdings" panose="05000000000000000000" pitchFamily="2" charset="2"/>
              <a:buChar char="§"/>
            </a:pPr>
            <a:r>
              <a:rPr lang="lv-LV" altLang="en-US" sz="2000" dirty="0"/>
              <a:t>u.c.</a:t>
            </a:r>
          </a:p>
          <a:p>
            <a:pPr>
              <a:lnSpc>
                <a:spcPct val="100000"/>
              </a:lnSpc>
              <a:spcBef>
                <a:spcPts val="600"/>
              </a:spcBef>
            </a:pPr>
            <a:endParaRPr lang="lv-LV" altLang="en-US" sz="1800" dirty="0"/>
          </a:p>
          <a:p>
            <a:pPr>
              <a:lnSpc>
                <a:spcPct val="100000"/>
              </a:lnSpc>
              <a:spcBef>
                <a:spcPts val="600"/>
              </a:spcBef>
            </a:pPr>
            <a:endParaRPr lang="lv-LV" altLang="en-US" sz="1800" dirty="0"/>
          </a:p>
          <a:p>
            <a:pPr>
              <a:lnSpc>
                <a:spcPct val="100000"/>
              </a:lnSpc>
              <a:spcBef>
                <a:spcPts val="600"/>
              </a:spcBef>
            </a:pPr>
            <a:endParaRPr lang="en-US" sz="1800" dirty="0"/>
          </a:p>
        </p:txBody>
      </p:sp>
    </p:spTree>
    <p:extLst>
      <p:ext uri="{BB962C8B-B14F-4D97-AF65-F5344CB8AC3E}">
        <p14:creationId xmlns:p14="http://schemas.microsoft.com/office/powerpoint/2010/main" val="381944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71DC6-9247-93C7-CE48-9789AC9593C3}"/>
              </a:ext>
            </a:extLst>
          </p:cNvPr>
          <p:cNvSpPr>
            <a:spLocks noGrp="1"/>
          </p:cNvSpPr>
          <p:nvPr>
            <p:ph type="title"/>
          </p:nvPr>
        </p:nvSpPr>
        <p:spPr>
          <a:xfrm>
            <a:off x="841248" y="548640"/>
            <a:ext cx="3600860" cy="5431536"/>
          </a:xfrm>
        </p:spPr>
        <p:txBody>
          <a:bodyPr>
            <a:normAutofit/>
          </a:bodyPr>
          <a:lstStyle/>
          <a:p>
            <a:r>
              <a:rPr lang="lv-LV" sz="4200" b="1" dirty="0">
                <a:latin typeface="+mn-lt"/>
              </a:rPr>
              <a:t>Veidojot iekšējās komunikācijas sistēmu </a:t>
            </a:r>
            <a:br>
              <a:rPr lang="lv-LV" sz="4200" b="1" dirty="0">
                <a:latin typeface="+mn-lt"/>
              </a:rPr>
            </a:br>
            <a:r>
              <a:rPr lang="lv-LV" sz="4200" b="1" dirty="0">
                <a:latin typeface="+mn-lt"/>
              </a:rPr>
              <a:t>IR JĀNOSAKA</a:t>
            </a:r>
            <a:endParaRPr lang="en-US" sz="4200" b="1" dirty="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64AB9E-0641-2E6A-76EC-528E57C98489}"/>
              </a:ext>
            </a:extLst>
          </p:cNvPr>
          <p:cNvSpPr>
            <a:spLocks noGrp="1"/>
          </p:cNvSpPr>
          <p:nvPr>
            <p:ph idx="1"/>
          </p:nvPr>
        </p:nvSpPr>
        <p:spPr>
          <a:xfrm>
            <a:off x="5126418" y="552091"/>
            <a:ext cx="6224335" cy="5431536"/>
          </a:xfrm>
        </p:spPr>
        <p:txBody>
          <a:bodyPr anchor="ctr">
            <a:normAutofit/>
          </a:bodyPr>
          <a:lstStyle/>
          <a:p>
            <a:pPr marL="914400" lvl="1" indent="-457200">
              <a:spcBef>
                <a:spcPts val="1200"/>
              </a:spcBef>
              <a:buClr>
                <a:schemeClr val="accent2"/>
              </a:buClr>
              <a:buSzPct val="120000"/>
              <a:buFont typeface="+mj-lt"/>
              <a:buAutoNum type="arabicPeriod"/>
            </a:pPr>
            <a:r>
              <a:rPr lang="lv-LV" b="1" dirty="0"/>
              <a:t>mērķauditoriju</a:t>
            </a:r>
            <a:endParaRPr lang="lv-LV" dirty="0"/>
          </a:p>
          <a:p>
            <a:pPr marL="914400" lvl="1" indent="-457200">
              <a:spcBef>
                <a:spcPts val="1200"/>
              </a:spcBef>
              <a:buClr>
                <a:schemeClr val="accent2"/>
              </a:buClr>
              <a:buSzPct val="120000"/>
              <a:buFont typeface="+mj-lt"/>
              <a:buAutoNum type="arabicPeriod"/>
            </a:pPr>
            <a:r>
              <a:rPr lang="lv-LV" b="1" dirty="0"/>
              <a:t>skaidru atbildību sadalījumu</a:t>
            </a:r>
            <a:r>
              <a:rPr lang="lv-LV" dirty="0"/>
              <a:t> par iekšējās komunikācijas īstenošanu pašvaldībā</a:t>
            </a:r>
          </a:p>
          <a:p>
            <a:pPr marL="914400" lvl="1" indent="-457200">
              <a:spcBef>
                <a:spcPts val="1200"/>
              </a:spcBef>
              <a:buClr>
                <a:schemeClr val="accent2"/>
              </a:buClr>
              <a:buSzPct val="120000"/>
              <a:buFont typeface="+mj-lt"/>
              <a:buAutoNum type="arabicPeriod"/>
            </a:pPr>
            <a:r>
              <a:rPr lang="lv-LV" b="1" dirty="0"/>
              <a:t>kanālus</a:t>
            </a:r>
            <a:r>
              <a:rPr lang="lv-LV" dirty="0"/>
              <a:t> (ko uztur un attīsta pašvaldība un ko - trešās puses)</a:t>
            </a:r>
          </a:p>
          <a:p>
            <a:pPr marL="914400" lvl="1" indent="-457200">
              <a:spcBef>
                <a:spcPts val="1200"/>
              </a:spcBef>
              <a:buClr>
                <a:schemeClr val="accent2"/>
              </a:buClr>
              <a:buSzPct val="120000"/>
              <a:buFont typeface="+mj-lt"/>
              <a:buAutoNum type="arabicPeriod"/>
            </a:pPr>
            <a:r>
              <a:rPr lang="lv-LV" dirty="0"/>
              <a:t>plānotu </a:t>
            </a:r>
            <a:r>
              <a:rPr lang="lv-LV" b="1" dirty="0"/>
              <a:t>ikdienas saturu</a:t>
            </a:r>
            <a:r>
              <a:rPr lang="lv-LV" dirty="0"/>
              <a:t>, ar ko regulāri jānodrošina pašvaldības darbinieki</a:t>
            </a:r>
          </a:p>
          <a:p>
            <a:pPr marL="914400" lvl="1" indent="-457200">
              <a:spcBef>
                <a:spcPts val="1200"/>
              </a:spcBef>
              <a:buClr>
                <a:schemeClr val="accent2"/>
              </a:buClr>
              <a:buSzPct val="120000"/>
              <a:buFont typeface="+mj-lt"/>
              <a:buAutoNum type="arabicPeriod"/>
            </a:pPr>
            <a:r>
              <a:rPr lang="lv-LV" b="1" dirty="0"/>
              <a:t>rīcību krīzes </a:t>
            </a:r>
            <a:r>
              <a:rPr lang="lv-LV" dirty="0"/>
              <a:t>un</a:t>
            </a:r>
            <a:r>
              <a:rPr lang="lv-LV" b="1" dirty="0"/>
              <a:t> nestandarta situācijās</a:t>
            </a:r>
          </a:p>
        </p:txBody>
      </p:sp>
    </p:spTree>
    <p:extLst>
      <p:ext uri="{BB962C8B-B14F-4D97-AF65-F5344CB8AC3E}">
        <p14:creationId xmlns:p14="http://schemas.microsoft.com/office/powerpoint/2010/main" val="40179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6B8-A8AE-0677-6046-43301A243181}"/>
              </a:ext>
            </a:extLst>
          </p:cNvPr>
          <p:cNvSpPr>
            <a:spLocks noGrp="1"/>
          </p:cNvSpPr>
          <p:nvPr>
            <p:ph type="title" idx="4294967295"/>
          </p:nvPr>
        </p:nvSpPr>
        <p:spPr>
          <a:xfrm>
            <a:off x="632542" y="276345"/>
            <a:ext cx="5843588" cy="1800225"/>
          </a:xfrm>
        </p:spPr>
        <p:txBody>
          <a:bodyPr vert="horz" lIns="91440" tIns="45720" rIns="91440" bIns="45720" rtlCol="0" anchor="ctr">
            <a:noAutofit/>
          </a:bodyPr>
          <a:lstStyle/>
          <a:p>
            <a:pPr marL="742950" indent="-742950">
              <a:buClr>
                <a:schemeClr val="accent2"/>
              </a:buClr>
              <a:buSzPct val="120000"/>
              <a:buFont typeface="+mj-lt"/>
              <a:buAutoNum type="arabicPeriod"/>
            </a:pPr>
            <a:r>
              <a:rPr lang="lv-LV" sz="4000" b="1" dirty="0">
                <a:latin typeface="+mn-lt"/>
              </a:rPr>
              <a:t>M</a:t>
            </a:r>
            <a:r>
              <a:rPr lang="lv-LV" sz="4000" b="1" kern="1200" dirty="0">
                <a:solidFill>
                  <a:schemeClr val="tx1"/>
                </a:solidFill>
                <a:latin typeface="+mn-lt"/>
                <a:ea typeface="+mj-ea"/>
                <a:cs typeface="+mj-cs"/>
              </a:rPr>
              <a:t>ērķauditorija*</a:t>
            </a:r>
            <a:endParaRPr lang="en-US" sz="4000" b="1" kern="1200" dirty="0">
              <a:solidFill>
                <a:schemeClr val="tx1"/>
              </a:solidFill>
              <a:latin typeface="+mn-lt"/>
              <a:ea typeface="+mj-ea"/>
              <a:cs typeface="+mj-cs"/>
            </a:endParaRPr>
          </a:p>
        </p:txBody>
      </p:sp>
      <p:pic>
        <p:nvPicPr>
          <p:cNvPr id="5" name="Content Placeholder 4">
            <a:extLst>
              <a:ext uri="{FF2B5EF4-FFF2-40B4-BE49-F238E27FC236}">
                <a16:creationId xmlns:a16="http://schemas.microsoft.com/office/drawing/2014/main" id="{EE2F8024-E545-1C1E-EA0F-928106420B8F}"/>
              </a:ext>
            </a:extLst>
          </p:cNvPr>
          <p:cNvPicPr>
            <a:picLocks noGrp="1" noChangeAspect="1"/>
          </p:cNvPicPr>
          <p:nvPr>
            <p:ph idx="4294967295"/>
          </p:nvPr>
        </p:nvPicPr>
        <p:blipFill>
          <a:blip r:embed="rId2"/>
          <a:stretch>
            <a:fillRect/>
          </a:stretch>
        </p:blipFill>
        <p:spPr>
          <a:xfrm>
            <a:off x="5624423" y="-756893"/>
            <a:ext cx="6567577" cy="7614893"/>
          </a:xfrm>
          <a:prstGeom prst="rect">
            <a:avLst/>
          </a:prstGeom>
        </p:spPr>
      </p:pic>
      <p:sp>
        <p:nvSpPr>
          <p:cNvPr id="8" name="Content Placeholder 2">
            <a:extLst>
              <a:ext uri="{FF2B5EF4-FFF2-40B4-BE49-F238E27FC236}">
                <a16:creationId xmlns:a16="http://schemas.microsoft.com/office/drawing/2014/main" id="{72441900-6AC7-981E-858E-07CD27911FF8}"/>
              </a:ext>
            </a:extLst>
          </p:cNvPr>
          <p:cNvSpPr txBox="1">
            <a:spLocks/>
          </p:cNvSpPr>
          <p:nvPr/>
        </p:nvSpPr>
        <p:spPr>
          <a:xfrm>
            <a:off x="759106" y="2270365"/>
            <a:ext cx="4865318" cy="3553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a:t>
            </a:r>
            <a:r>
              <a:rPr lang="lv-LV" sz="2400" dirty="0" err="1"/>
              <a:t>ekšējā</a:t>
            </a:r>
            <a:r>
              <a:rPr lang="lv-LV" sz="2400" dirty="0"/>
              <a:t> komunikācija</a:t>
            </a:r>
            <a:r>
              <a:rPr lang="en-US" sz="2400" dirty="0"/>
              <a:t> </a:t>
            </a:r>
            <a:r>
              <a:rPr lang="en-US" sz="2400" dirty="0" err="1"/>
              <a:t>aptver</a:t>
            </a:r>
            <a:r>
              <a:rPr lang="en-US" sz="2400" dirty="0"/>
              <a:t> visas </a:t>
            </a:r>
            <a:r>
              <a:rPr lang="en-US" sz="2400" dirty="0" err="1"/>
              <a:t>attēlā</a:t>
            </a:r>
            <a:r>
              <a:rPr lang="en-US" sz="2400" dirty="0"/>
              <a:t> </a:t>
            </a:r>
            <a:r>
              <a:rPr lang="en-US" sz="2400" dirty="0" err="1"/>
              <a:t>iekļautās</a:t>
            </a:r>
            <a:r>
              <a:rPr lang="en-US" sz="2400" dirty="0"/>
              <a:t> </a:t>
            </a:r>
            <a:r>
              <a:rPr lang="en-US" sz="2400" dirty="0" err="1"/>
              <a:t>struktūrvienības</a:t>
            </a:r>
            <a:r>
              <a:rPr lang="lv-LV" sz="2400" dirty="0"/>
              <a:t> un plūst abos virzienos</a:t>
            </a:r>
            <a:endParaRPr lang="lv-LV" sz="2400" kern="1200" dirty="0">
              <a:solidFill>
                <a:schemeClr val="tx1"/>
              </a:solidFill>
              <a:latin typeface="+mn-lt"/>
              <a:ea typeface="+mj-ea"/>
              <a:cs typeface="+mj-cs"/>
            </a:endParaRPr>
          </a:p>
          <a:p>
            <a:pPr marL="0" indent="0">
              <a:buNone/>
            </a:pPr>
            <a:endParaRPr lang="lv-LV" sz="2400" dirty="0">
              <a:ea typeface="+mj-ea"/>
              <a:cs typeface="+mj-cs"/>
            </a:endParaRPr>
          </a:p>
          <a:p>
            <a:pPr marL="0" indent="0">
              <a:buNone/>
            </a:pPr>
            <a:endParaRPr lang="lv-LV" sz="2000" kern="1200" dirty="0">
              <a:solidFill>
                <a:schemeClr val="tx1"/>
              </a:solidFill>
              <a:latin typeface="+mn-lt"/>
              <a:ea typeface="+mj-ea"/>
              <a:cs typeface="+mj-cs"/>
            </a:endParaRPr>
          </a:p>
          <a:p>
            <a:pPr marL="0" indent="0">
              <a:buNone/>
            </a:pPr>
            <a:endParaRPr lang="lv-LV" sz="2000" dirty="0">
              <a:ea typeface="+mj-ea"/>
              <a:cs typeface="+mj-cs"/>
            </a:endParaRPr>
          </a:p>
          <a:p>
            <a:pPr marL="0" indent="0">
              <a:buNone/>
            </a:pPr>
            <a:endParaRPr lang="lv-LV" sz="2000" kern="1200" dirty="0">
              <a:solidFill>
                <a:schemeClr val="tx1"/>
              </a:solidFill>
              <a:latin typeface="+mn-lt"/>
              <a:ea typeface="+mj-ea"/>
              <a:cs typeface="+mj-cs"/>
            </a:endParaRPr>
          </a:p>
          <a:p>
            <a:pPr marL="0" indent="0">
              <a:buNone/>
            </a:pPr>
            <a:endParaRPr lang="lv-LV" sz="2000" dirty="0">
              <a:ea typeface="+mj-ea"/>
              <a:cs typeface="+mj-cs"/>
            </a:endParaRPr>
          </a:p>
          <a:p>
            <a:pPr marL="0" indent="0">
              <a:buNone/>
            </a:pPr>
            <a:r>
              <a:rPr lang="lv-LV" sz="2000" kern="1200" dirty="0">
                <a:solidFill>
                  <a:schemeClr val="tx1"/>
                </a:solidFill>
                <a:latin typeface="+mn-lt"/>
                <a:ea typeface="+mj-ea"/>
                <a:cs typeface="+mj-cs"/>
              </a:rPr>
              <a:t>*p</a:t>
            </a:r>
            <a:r>
              <a:rPr lang="en-US" sz="2000" kern="1200" dirty="0" err="1">
                <a:solidFill>
                  <a:schemeClr val="tx1"/>
                </a:solidFill>
                <a:latin typeface="+mn-lt"/>
                <a:ea typeface="+mj-ea"/>
                <a:cs typeface="+mj-cs"/>
              </a:rPr>
              <a:t>ašlaik</a:t>
            </a:r>
            <a:r>
              <a:rPr lang="en-US" sz="2000" kern="1200" dirty="0">
                <a:solidFill>
                  <a:schemeClr val="tx1"/>
                </a:solidFill>
                <a:latin typeface="+mn-lt"/>
                <a:ea typeface="+mj-ea"/>
                <a:cs typeface="+mj-cs"/>
              </a:rPr>
              <a:t> (</a:t>
            </a:r>
            <a:r>
              <a:rPr lang="en-US" sz="2000" kern="1200" dirty="0" err="1">
                <a:solidFill>
                  <a:schemeClr val="tx1"/>
                </a:solidFill>
                <a:latin typeface="+mn-lt"/>
                <a:ea typeface="+mj-ea"/>
                <a:cs typeface="+mj-cs"/>
              </a:rPr>
              <a:t>pirms</a:t>
            </a:r>
            <a:r>
              <a:rPr lang="en-US" sz="2000" kern="1200" dirty="0">
                <a:solidFill>
                  <a:schemeClr val="tx1"/>
                </a:solidFill>
                <a:latin typeface="+mn-lt"/>
                <a:ea typeface="+mj-ea"/>
                <a:cs typeface="+mj-cs"/>
              </a:rPr>
              <a:t>  </a:t>
            </a:r>
            <a:r>
              <a:rPr lang="en-US" sz="2000" kern="1200" dirty="0" err="1">
                <a:solidFill>
                  <a:schemeClr val="tx1"/>
                </a:solidFill>
                <a:latin typeface="+mn-lt"/>
                <a:ea typeface="+mj-ea"/>
                <a:cs typeface="+mj-cs"/>
              </a:rPr>
              <a:t>strukturālām</a:t>
            </a:r>
            <a:r>
              <a:rPr lang="en-US" sz="2000" kern="1200" dirty="0">
                <a:solidFill>
                  <a:schemeClr val="tx1"/>
                </a:solidFill>
                <a:latin typeface="+mn-lt"/>
                <a:ea typeface="+mj-ea"/>
                <a:cs typeface="+mj-cs"/>
              </a:rPr>
              <a:t> </a:t>
            </a:r>
            <a:r>
              <a:rPr lang="en-US" sz="2000" kern="1200" dirty="0" err="1">
                <a:solidFill>
                  <a:schemeClr val="tx1"/>
                </a:solidFill>
                <a:latin typeface="+mn-lt"/>
                <a:ea typeface="+mj-ea"/>
                <a:cs typeface="+mj-cs"/>
              </a:rPr>
              <a:t>izmaiņām</a:t>
            </a:r>
            <a:r>
              <a:rPr lang="en-US" sz="2000" kern="1200" dirty="0">
                <a:solidFill>
                  <a:schemeClr val="tx1"/>
                </a:solidFill>
                <a:latin typeface="+mn-lt"/>
                <a:ea typeface="+mj-ea"/>
                <a:cs typeface="+mj-cs"/>
              </a:rPr>
              <a:t>)</a:t>
            </a:r>
            <a:endParaRPr lang="lv-LV" sz="2000" dirty="0">
              <a:solidFill>
                <a:srgbClr val="FF0000"/>
              </a:solidFill>
            </a:endParaRPr>
          </a:p>
        </p:txBody>
      </p:sp>
      <p:sp>
        <p:nvSpPr>
          <p:cNvPr id="11" name="Taisnstūris 10">
            <a:extLst>
              <a:ext uri="{FF2B5EF4-FFF2-40B4-BE49-F238E27FC236}">
                <a16:creationId xmlns:a16="http://schemas.microsoft.com/office/drawing/2014/main" id="{800D8A16-BCB4-2C6C-73BC-32AB800E54AD}"/>
              </a:ext>
            </a:extLst>
          </p:cNvPr>
          <p:cNvSpPr/>
          <p:nvPr/>
        </p:nvSpPr>
        <p:spPr>
          <a:xfrm>
            <a:off x="5969480" y="1444910"/>
            <a:ext cx="1613140" cy="18002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aisnstūris 11">
            <a:extLst>
              <a:ext uri="{FF2B5EF4-FFF2-40B4-BE49-F238E27FC236}">
                <a16:creationId xmlns:a16="http://schemas.microsoft.com/office/drawing/2014/main" id="{47B464C9-B62B-3D21-CB35-CC043A085DE0}"/>
              </a:ext>
            </a:extLst>
          </p:cNvPr>
          <p:cNvSpPr/>
          <p:nvPr/>
        </p:nvSpPr>
        <p:spPr>
          <a:xfrm>
            <a:off x="6476130" y="-676417"/>
            <a:ext cx="5175849" cy="7542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aisnstūris 12">
            <a:extLst>
              <a:ext uri="{FF2B5EF4-FFF2-40B4-BE49-F238E27FC236}">
                <a16:creationId xmlns:a16="http://schemas.microsoft.com/office/drawing/2014/main" id="{358DDA26-7DE3-09C7-9057-889B07AC5ED9}"/>
              </a:ext>
            </a:extLst>
          </p:cNvPr>
          <p:cNvSpPr/>
          <p:nvPr/>
        </p:nvSpPr>
        <p:spPr>
          <a:xfrm>
            <a:off x="7050792" y="86444"/>
            <a:ext cx="678476" cy="8446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aisnstūris 13">
            <a:extLst>
              <a:ext uri="{FF2B5EF4-FFF2-40B4-BE49-F238E27FC236}">
                <a16:creationId xmlns:a16="http://schemas.microsoft.com/office/drawing/2014/main" id="{4C07E098-ADBD-B505-707C-DC5335934B97}"/>
              </a:ext>
            </a:extLst>
          </p:cNvPr>
          <p:cNvSpPr/>
          <p:nvPr/>
        </p:nvSpPr>
        <p:spPr>
          <a:xfrm>
            <a:off x="7713021" y="46546"/>
            <a:ext cx="954872" cy="223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aisnstūris 14">
            <a:extLst>
              <a:ext uri="{FF2B5EF4-FFF2-40B4-BE49-F238E27FC236}">
                <a16:creationId xmlns:a16="http://schemas.microsoft.com/office/drawing/2014/main" id="{96269B44-20AA-5864-0A60-B62CDEE86F80}"/>
              </a:ext>
            </a:extLst>
          </p:cNvPr>
          <p:cNvSpPr/>
          <p:nvPr/>
        </p:nvSpPr>
        <p:spPr>
          <a:xfrm>
            <a:off x="9312893" y="12926"/>
            <a:ext cx="1866941" cy="223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aisnstūris 15">
            <a:extLst>
              <a:ext uri="{FF2B5EF4-FFF2-40B4-BE49-F238E27FC236}">
                <a16:creationId xmlns:a16="http://schemas.microsoft.com/office/drawing/2014/main" id="{748E0DCF-7883-E8BB-2645-007A5B8CAAB8}"/>
              </a:ext>
            </a:extLst>
          </p:cNvPr>
          <p:cNvSpPr/>
          <p:nvPr/>
        </p:nvSpPr>
        <p:spPr>
          <a:xfrm>
            <a:off x="10566031" y="178787"/>
            <a:ext cx="954872" cy="6599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aisnstūris 16">
            <a:extLst>
              <a:ext uri="{FF2B5EF4-FFF2-40B4-BE49-F238E27FC236}">
                <a16:creationId xmlns:a16="http://schemas.microsoft.com/office/drawing/2014/main" id="{94E0BF89-591B-837C-6B15-8F81A5A23F2C}"/>
              </a:ext>
            </a:extLst>
          </p:cNvPr>
          <p:cNvSpPr/>
          <p:nvPr/>
        </p:nvSpPr>
        <p:spPr>
          <a:xfrm>
            <a:off x="8068710" y="1219590"/>
            <a:ext cx="599183" cy="1568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Taisnstūris 17">
            <a:extLst>
              <a:ext uri="{FF2B5EF4-FFF2-40B4-BE49-F238E27FC236}">
                <a16:creationId xmlns:a16="http://schemas.microsoft.com/office/drawing/2014/main" id="{5BBFD77B-E5CB-43D1-0607-ED5F16B19BAB}"/>
              </a:ext>
            </a:extLst>
          </p:cNvPr>
          <p:cNvSpPr/>
          <p:nvPr/>
        </p:nvSpPr>
        <p:spPr>
          <a:xfrm>
            <a:off x="7460858" y="1256463"/>
            <a:ext cx="954872" cy="563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Bultiņa: augšupvērstā-lejupvērstā 2">
            <a:extLst>
              <a:ext uri="{FF2B5EF4-FFF2-40B4-BE49-F238E27FC236}">
                <a16:creationId xmlns:a16="http://schemas.microsoft.com/office/drawing/2014/main" id="{77072CDB-17F0-D960-1EA3-C4FF0050829F}"/>
              </a:ext>
            </a:extLst>
          </p:cNvPr>
          <p:cNvSpPr/>
          <p:nvPr/>
        </p:nvSpPr>
        <p:spPr>
          <a:xfrm>
            <a:off x="5136370" y="233887"/>
            <a:ext cx="1397461" cy="6442957"/>
          </a:xfrm>
          <a:prstGeom prst="upDownArrow">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vert" lIns="0" tIns="0" rIns="0" bIns="0" rtlCol="0" anchor="ctr" anchorCtr="1"/>
          <a:lstStyle/>
          <a:p>
            <a:pPr algn="ctr"/>
            <a:r>
              <a:rPr lang="lv-LV" sz="3600" dirty="0"/>
              <a:t>Informācijas</a:t>
            </a:r>
            <a:r>
              <a:rPr lang="lv-LV" sz="1800" dirty="0"/>
              <a:t> </a:t>
            </a:r>
            <a:r>
              <a:rPr lang="lv-LV" dirty="0"/>
              <a:t>  </a:t>
            </a:r>
            <a:r>
              <a:rPr lang="lv-LV" sz="3600" dirty="0"/>
              <a:t>plūsma</a:t>
            </a:r>
            <a:endParaRPr lang="pl-PL" dirty="0"/>
          </a:p>
        </p:txBody>
      </p:sp>
    </p:spTree>
    <p:extLst>
      <p:ext uri="{BB962C8B-B14F-4D97-AF65-F5344CB8AC3E}">
        <p14:creationId xmlns:p14="http://schemas.microsoft.com/office/powerpoint/2010/main" val="226544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20E8-ACA0-66B1-011A-B1EC98E1C147}"/>
              </a:ext>
            </a:extLst>
          </p:cNvPr>
          <p:cNvSpPr>
            <a:spLocks noGrp="1"/>
          </p:cNvSpPr>
          <p:nvPr>
            <p:ph type="title"/>
          </p:nvPr>
        </p:nvSpPr>
        <p:spPr>
          <a:xfrm>
            <a:off x="882650" y="0"/>
            <a:ext cx="10515600" cy="1325563"/>
          </a:xfrm>
        </p:spPr>
        <p:txBody>
          <a:bodyPr/>
          <a:lstStyle/>
          <a:p>
            <a:pPr marL="742950" indent="-742950">
              <a:buClr>
                <a:schemeClr val="accent2"/>
              </a:buClr>
              <a:buSzPct val="120000"/>
              <a:buFont typeface="+mj-lt"/>
              <a:buAutoNum type="arabicPeriod" startAt="2"/>
            </a:pPr>
            <a:r>
              <a:rPr lang="lv-LV" sz="4000" b="1" dirty="0">
                <a:latin typeface="+mn-lt"/>
              </a:rPr>
              <a:t>Atbildību sadalījums</a:t>
            </a:r>
            <a:endParaRPr lang="en-US" sz="4000" b="1" dirty="0">
              <a:latin typeface="+mn-lt"/>
            </a:endParaRPr>
          </a:p>
        </p:txBody>
      </p:sp>
      <p:sp>
        <p:nvSpPr>
          <p:cNvPr id="3" name="Content Placeholder 2">
            <a:extLst>
              <a:ext uri="{FF2B5EF4-FFF2-40B4-BE49-F238E27FC236}">
                <a16:creationId xmlns:a16="http://schemas.microsoft.com/office/drawing/2014/main" id="{06B434B8-1D2F-F7B1-45A5-1D42440E2E01}"/>
              </a:ext>
            </a:extLst>
          </p:cNvPr>
          <p:cNvSpPr>
            <a:spLocks noGrp="1"/>
          </p:cNvSpPr>
          <p:nvPr>
            <p:ph idx="1"/>
          </p:nvPr>
        </p:nvSpPr>
        <p:spPr>
          <a:xfrm>
            <a:off x="711200" y="1069181"/>
            <a:ext cx="10957560" cy="5375708"/>
          </a:xfrm>
        </p:spPr>
        <p:txBody>
          <a:bodyPr>
            <a:normAutofit fontScale="92500"/>
          </a:bodyPr>
          <a:lstStyle/>
          <a:p>
            <a:pPr>
              <a:lnSpc>
                <a:spcPct val="110000"/>
              </a:lnSpc>
              <a:spcBef>
                <a:spcPts val="1200"/>
              </a:spcBef>
              <a:buClr>
                <a:schemeClr val="accent2"/>
              </a:buClr>
              <a:buSzPct val="120000"/>
              <a:buFont typeface="Wingdings" panose="05000000000000000000" pitchFamily="2" charset="2"/>
              <a:buChar char="§"/>
            </a:pPr>
            <a:r>
              <a:rPr lang="lv-LV" b="1" dirty="0"/>
              <a:t>Sabiedrisko attiecību nodaļa</a:t>
            </a:r>
            <a:r>
              <a:rPr lang="lv-LV" dirty="0"/>
              <a:t>:</a:t>
            </a:r>
            <a:r>
              <a:rPr lang="lv-LV" sz="2100" dirty="0">
                <a:solidFill>
                  <a:srgbClr val="FF0000"/>
                </a:solidFill>
              </a:rPr>
              <a:t> </a:t>
            </a:r>
            <a:r>
              <a:rPr lang="lv-LV" dirty="0"/>
              <a:t>iekšējās komunikācijas kanālu uzturēšana un saturs </a:t>
            </a:r>
            <a:endParaRPr lang="lv-LV" sz="2100" dirty="0">
              <a:solidFill>
                <a:srgbClr val="FF0000"/>
              </a:solidFill>
            </a:endParaRPr>
          </a:p>
          <a:p>
            <a:pPr>
              <a:lnSpc>
                <a:spcPct val="110000"/>
              </a:lnSpc>
              <a:spcBef>
                <a:spcPts val="1200"/>
              </a:spcBef>
              <a:buClr>
                <a:schemeClr val="accent2"/>
              </a:buClr>
              <a:buSzPct val="120000"/>
              <a:buFont typeface="Wingdings" panose="05000000000000000000" pitchFamily="2" charset="2"/>
              <a:buChar char="§"/>
            </a:pPr>
            <a:r>
              <a:rPr lang="lv-LV" b="1" dirty="0">
                <a:solidFill>
                  <a:srgbClr val="1C1C1C"/>
                </a:solidFill>
              </a:rPr>
              <a:t>D</a:t>
            </a:r>
            <a:r>
              <a:rPr lang="en-US" b="1" dirty="0" err="1">
                <a:solidFill>
                  <a:srgbClr val="1C1C1C"/>
                </a:solidFill>
              </a:rPr>
              <a:t>omes</a:t>
            </a:r>
            <a:r>
              <a:rPr lang="en-US" b="1" dirty="0">
                <a:solidFill>
                  <a:srgbClr val="1C1C1C"/>
                </a:solidFill>
              </a:rPr>
              <a:t> </a:t>
            </a:r>
            <a:r>
              <a:rPr lang="en-US" b="1" dirty="0" err="1">
                <a:solidFill>
                  <a:srgbClr val="1C1C1C"/>
                </a:solidFill>
              </a:rPr>
              <a:t>priekšsēdētājs</a:t>
            </a:r>
            <a:r>
              <a:rPr lang="lv-LV" b="1" dirty="0">
                <a:solidFill>
                  <a:srgbClr val="1C1C1C"/>
                </a:solidFill>
              </a:rPr>
              <a:t> </a:t>
            </a:r>
            <a:r>
              <a:rPr lang="lv-LV" b="1" dirty="0"/>
              <a:t>un izpilddirektors</a:t>
            </a:r>
            <a:r>
              <a:rPr lang="lv-LV" dirty="0"/>
              <a:t>: aktualitātes, kas skar mērķus un to izpildi visas pašvaldības līmenī, un krīzes komunikācija</a:t>
            </a:r>
          </a:p>
          <a:p>
            <a:pPr>
              <a:lnSpc>
                <a:spcPct val="110000"/>
              </a:lnSpc>
              <a:spcBef>
                <a:spcPts val="1200"/>
              </a:spcBef>
              <a:buClr>
                <a:schemeClr val="accent2"/>
              </a:buClr>
              <a:buSzPct val="120000"/>
              <a:buFont typeface="Wingdings" panose="05000000000000000000" pitchFamily="2" charset="2"/>
              <a:buChar char="§"/>
            </a:pPr>
            <a:r>
              <a:rPr lang="lv-LV" b="1" dirty="0"/>
              <a:t>Personāla nodaļa: </a:t>
            </a:r>
            <a:r>
              <a:rPr lang="lv-LV" dirty="0"/>
              <a:t>informācija par personāla jautājumiem</a:t>
            </a:r>
          </a:p>
          <a:p>
            <a:pPr>
              <a:lnSpc>
                <a:spcPct val="110000"/>
              </a:lnSpc>
              <a:spcBef>
                <a:spcPts val="1200"/>
              </a:spcBef>
              <a:buClr>
                <a:schemeClr val="accent2"/>
              </a:buClr>
              <a:buSzPct val="120000"/>
              <a:buFont typeface="Wingdings" panose="05000000000000000000" pitchFamily="2" charset="2"/>
              <a:buChar char="§"/>
            </a:pPr>
            <a:r>
              <a:rPr lang="lv-LV" b="1" dirty="0"/>
              <a:t>Pašvaldības policijas vadītājs</a:t>
            </a:r>
            <a:r>
              <a:rPr lang="lv-LV" dirty="0"/>
              <a:t>: aktualitātes par drošību un sabiedrisko kārtību</a:t>
            </a:r>
            <a:endParaRPr lang="lv-LV" b="1" dirty="0"/>
          </a:p>
          <a:p>
            <a:pPr>
              <a:lnSpc>
                <a:spcPct val="110000"/>
              </a:lnSpc>
              <a:spcBef>
                <a:spcPts val="1200"/>
              </a:spcBef>
              <a:buClr>
                <a:schemeClr val="accent2"/>
              </a:buClr>
              <a:buSzPct val="120000"/>
              <a:buFont typeface="Wingdings" panose="05000000000000000000" pitchFamily="2" charset="2"/>
              <a:buChar char="§"/>
            </a:pPr>
            <a:r>
              <a:rPr lang="lv-LV" b="1" dirty="0"/>
              <a:t>Citu atbildīgo struktūrvienību vadītāji</a:t>
            </a:r>
            <a:r>
              <a:rPr lang="lv-LV" dirty="0"/>
              <a:t>: informācija par aktualitātēm, kas skar pašvaldības darbiniekus (izglītība, kultūra, sports, apvienību pārvaldes)</a:t>
            </a:r>
            <a:endParaRPr lang="lv-LV" b="1" dirty="0">
              <a:solidFill>
                <a:srgbClr val="FF0000"/>
              </a:solidFill>
            </a:endParaRPr>
          </a:p>
          <a:p>
            <a:pPr>
              <a:lnSpc>
                <a:spcPct val="110000"/>
              </a:lnSpc>
              <a:spcBef>
                <a:spcPts val="1200"/>
              </a:spcBef>
              <a:buClr>
                <a:schemeClr val="accent2"/>
              </a:buClr>
              <a:buSzPct val="120000"/>
              <a:buFont typeface="Wingdings" panose="05000000000000000000" pitchFamily="2" charset="2"/>
              <a:buChar char="§"/>
            </a:pPr>
            <a:r>
              <a:rPr lang="lv-LV" b="1" dirty="0"/>
              <a:t>Visu struktūrvienību vadītāji</a:t>
            </a:r>
            <a:r>
              <a:rPr lang="lv-LV" dirty="0"/>
              <a:t>: darbinieku informēšana par aktualitātēm pašvaldībā un struktūrvienībā (tostarp mērķi un to izpilde, citas aktualitātes)</a:t>
            </a:r>
          </a:p>
          <a:p>
            <a:pPr>
              <a:lnSpc>
                <a:spcPct val="110000"/>
              </a:lnSpc>
              <a:spcBef>
                <a:spcPts val="1200"/>
              </a:spcBef>
              <a:buClr>
                <a:schemeClr val="accent2"/>
              </a:buClr>
              <a:buSzPct val="120000"/>
              <a:buFont typeface="Wingdings" panose="05000000000000000000" pitchFamily="2" charset="2"/>
              <a:buChar char="§"/>
            </a:pPr>
            <a:endParaRPr lang="en-US" dirty="0"/>
          </a:p>
        </p:txBody>
      </p:sp>
    </p:spTree>
    <p:extLst>
      <p:ext uri="{BB962C8B-B14F-4D97-AF65-F5344CB8AC3E}">
        <p14:creationId xmlns:p14="http://schemas.microsoft.com/office/powerpoint/2010/main" val="203603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E2FE-F358-9152-19E0-5BC7A8F61C01}"/>
              </a:ext>
            </a:extLst>
          </p:cNvPr>
          <p:cNvSpPr>
            <a:spLocks noGrp="1"/>
          </p:cNvSpPr>
          <p:nvPr>
            <p:ph type="title"/>
          </p:nvPr>
        </p:nvSpPr>
        <p:spPr>
          <a:xfrm>
            <a:off x="700088" y="139700"/>
            <a:ext cx="10515600" cy="1325563"/>
          </a:xfrm>
        </p:spPr>
        <p:txBody>
          <a:bodyPr/>
          <a:lstStyle/>
          <a:p>
            <a:r>
              <a:rPr lang="lv-LV" sz="4800" b="1" dirty="0">
                <a:solidFill>
                  <a:schemeClr val="accent2"/>
                </a:solidFill>
                <a:latin typeface="+mn-lt"/>
              </a:rPr>
              <a:t>2. </a:t>
            </a:r>
            <a:r>
              <a:rPr lang="lv-LV" b="1" dirty="0">
                <a:latin typeface="+mn-lt"/>
              </a:rPr>
              <a:t>Detalizēts atbildību sadalījums</a:t>
            </a:r>
            <a:endParaRPr lang="en-US" b="1" dirty="0">
              <a:latin typeface="+mn-lt"/>
            </a:endParaRPr>
          </a:p>
        </p:txBody>
      </p:sp>
      <p:sp>
        <p:nvSpPr>
          <p:cNvPr id="4" name="Content Placeholder 3">
            <a:extLst>
              <a:ext uri="{FF2B5EF4-FFF2-40B4-BE49-F238E27FC236}">
                <a16:creationId xmlns:a16="http://schemas.microsoft.com/office/drawing/2014/main" id="{E49B1CFA-7D23-7162-6FC0-50A3E81BE149}"/>
              </a:ext>
            </a:extLst>
          </p:cNvPr>
          <p:cNvSpPr>
            <a:spLocks noGrp="1"/>
          </p:cNvSpPr>
          <p:nvPr>
            <p:ph sz="half" idx="2"/>
          </p:nvPr>
        </p:nvSpPr>
        <p:spPr>
          <a:xfrm>
            <a:off x="4287839" y="1586705"/>
            <a:ext cx="3616324" cy="5271295"/>
          </a:xfrm>
        </p:spPr>
        <p:txBody>
          <a:bodyPr>
            <a:normAutofit fontScale="32500" lnSpcReduction="20000"/>
          </a:bodyPr>
          <a:lstStyle/>
          <a:p>
            <a:pPr marL="0" indent="0">
              <a:lnSpc>
                <a:spcPct val="120000"/>
              </a:lnSpc>
              <a:buNone/>
            </a:pPr>
            <a:r>
              <a:rPr lang="lv-LV" sz="7400" b="1" u="sng" dirty="0">
                <a:solidFill>
                  <a:schemeClr val="accent2"/>
                </a:solidFill>
              </a:rPr>
              <a:t>Sabiedrisko attiecību nodaļa</a:t>
            </a:r>
            <a:endParaRPr lang="en-US" sz="7400" b="1" u="sng" dirty="0">
              <a:solidFill>
                <a:schemeClr val="accent2"/>
              </a:solidFill>
            </a:endParaRPr>
          </a:p>
          <a:p>
            <a:pPr>
              <a:lnSpc>
                <a:spcPct val="110000"/>
              </a:lnSpc>
              <a:buClr>
                <a:schemeClr val="accent2"/>
              </a:buClr>
              <a:buSzPct val="120000"/>
              <a:buFont typeface="Wingdings" panose="05000000000000000000" pitchFamily="2" charset="2"/>
              <a:buChar char="§"/>
            </a:pPr>
            <a:r>
              <a:rPr lang="lv-LV" sz="4900" b="1" dirty="0" err="1"/>
              <a:t>Intranets</a:t>
            </a:r>
            <a:r>
              <a:rPr lang="lv-LV" sz="4000" dirty="0"/>
              <a:t> </a:t>
            </a:r>
            <a:r>
              <a:rPr lang="lv-LV" sz="3700" dirty="0"/>
              <a:t>(veido kanāla konceptu, nodrošina ziņu izvietošanu, piesaista ziņu satura veidotājus (visas pārvaldes, administrācija); rada un izvieto regulāras vadības uzrunas/ ziņas; čata satura vadība)</a:t>
            </a:r>
          </a:p>
          <a:p>
            <a:pPr>
              <a:lnSpc>
                <a:spcPct val="110000"/>
              </a:lnSpc>
              <a:buClr>
                <a:schemeClr val="accent2"/>
              </a:buClr>
              <a:buSzPct val="120000"/>
              <a:buFont typeface="Wingdings" panose="05000000000000000000" pitchFamily="2" charset="2"/>
              <a:buChar char="§"/>
            </a:pPr>
            <a:r>
              <a:rPr lang="lv-LV" sz="4900" b="1" dirty="0"/>
              <a:t>Pašvaldības darbinieku informatīvās sanāksmes </a:t>
            </a:r>
            <a:r>
              <a:rPr lang="lv-LV" sz="4900" dirty="0"/>
              <a:t>organizēšana un </a:t>
            </a:r>
            <a:r>
              <a:rPr lang="lv-LV" sz="4900" dirty="0" err="1"/>
              <a:t>moderēšana</a:t>
            </a:r>
            <a:endParaRPr lang="lv-LV" sz="4900" dirty="0"/>
          </a:p>
          <a:p>
            <a:pPr>
              <a:lnSpc>
                <a:spcPct val="110000"/>
              </a:lnSpc>
              <a:buClr>
                <a:schemeClr val="accent2"/>
              </a:buClr>
              <a:buSzPct val="120000"/>
              <a:buFont typeface="Wingdings" panose="05000000000000000000" pitchFamily="2" charset="2"/>
              <a:buChar char="§"/>
            </a:pPr>
            <a:r>
              <a:rPr lang="lv-LV" sz="4900" dirty="0"/>
              <a:t>Līdzdarbojas </a:t>
            </a:r>
            <a:r>
              <a:rPr lang="lv-LV" sz="4900" b="1" dirty="0"/>
              <a:t>krīzes un nestandarta situāciju WhatsApp grupā</a:t>
            </a:r>
          </a:p>
          <a:p>
            <a:pPr>
              <a:lnSpc>
                <a:spcPct val="110000"/>
              </a:lnSpc>
              <a:buClr>
                <a:schemeClr val="accent2"/>
              </a:buClr>
              <a:buSzPct val="120000"/>
              <a:buFont typeface="Wingdings" panose="05000000000000000000" pitchFamily="2" charset="2"/>
              <a:buChar char="§"/>
            </a:pPr>
            <a:r>
              <a:rPr lang="lv-LV" sz="4900" dirty="0"/>
              <a:t>Seko līdzi būtiskākajām WhatsApp grupām, lai nepieciešamības gadījumā, sadarbībā ar grupas administratoru veidotu ziņu </a:t>
            </a:r>
            <a:r>
              <a:rPr lang="lv-LV" sz="4900" dirty="0" err="1"/>
              <a:t>Intranetam</a:t>
            </a:r>
            <a:endParaRPr lang="en-US" sz="4900" dirty="0"/>
          </a:p>
        </p:txBody>
      </p:sp>
      <p:sp>
        <p:nvSpPr>
          <p:cNvPr id="8" name="Content Placeholder 5">
            <a:extLst>
              <a:ext uri="{FF2B5EF4-FFF2-40B4-BE49-F238E27FC236}">
                <a16:creationId xmlns:a16="http://schemas.microsoft.com/office/drawing/2014/main" id="{2C34DEE5-AB77-0F7F-9082-5D830F6CDCB1}"/>
              </a:ext>
            </a:extLst>
          </p:cNvPr>
          <p:cNvSpPr txBox="1">
            <a:spLocks/>
          </p:cNvSpPr>
          <p:nvPr/>
        </p:nvSpPr>
        <p:spPr>
          <a:xfrm>
            <a:off x="671516" y="1586706"/>
            <a:ext cx="3616323" cy="5030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400" b="1" u="sng" dirty="0">
                <a:solidFill>
                  <a:schemeClr val="accent2"/>
                </a:solidFill>
              </a:rPr>
              <a:t>Vadība</a:t>
            </a:r>
            <a:endParaRPr lang="en-US" sz="2400" b="1" u="sng" dirty="0">
              <a:solidFill>
                <a:schemeClr val="accent2"/>
              </a:solidFill>
            </a:endParaRPr>
          </a:p>
          <a:p>
            <a:pPr marL="0" indent="0">
              <a:buFont typeface="Arial" panose="020B0604020202020204" pitchFamily="34" charset="0"/>
              <a:buNone/>
            </a:pPr>
            <a:r>
              <a:rPr lang="lv-LV" sz="1800" b="1" dirty="0"/>
              <a:t>Izpilddirektors:</a:t>
            </a:r>
          </a:p>
          <a:p>
            <a:pPr>
              <a:buClr>
                <a:schemeClr val="accent2"/>
              </a:buClr>
              <a:buSzPct val="120000"/>
              <a:buFont typeface="Wingdings" panose="05000000000000000000" pitchFamily="2" charset="2"/>
              <a:buChar char="§"/>
            </a:pPr>
            <a:r>
              <a:rPr lang="lv-LV" sz="1600" dirty="0"/>
              <a:t>Vada iknedēļas vadītāju sanāksmes, kurās tiek pārrunātas aktualitātes</a:t>
            </a:r>
          </a:p>
          <a:p>
            <a:pPr marL="0" indent="0">
              <a:buClr>
                <a:schemeClr val="accent2"/>
              </a:buClr>
              <a:buSzPct val="120000"/>
              <a:buNone/>
            </a:pPr>
            <a:r>
              <a:rPr lang="lv-LV" sz="1600" b="1" dirty="0"/>
              <a:t>Pašvaldības priekšsēdētājs un izpilddirektors:</a:t>
            </a:r>
          </a:p>
          <a:p>
            <a:pPr>
              <a:buClr>
                <a:schemeClr val="accent2"/>
              </a:buClr>
              <a:buSzPct val="120000"/>
              <a:buFont typeface="Wingdings" panose="05000000000000000000" pitchFamily="2" charset="2"/>
              <a:buChar char="§"/>
            </a:pPr>
            <a:r>
              <a:rPr lang="lv-LV" sz="1600" dirty="0"/>
              <a:t>Gatavojās un vada </a:t>
            </a:r>
            <a:r>
              <a:rPr lang="lv-LV" sz="1600" b="1" dirty="0"/>
              <a:t>pašvaldības darbinieku informatīvo sanāksmi</a:t>
            </a:r>
          </a:p>
          <a:p>
            <a:pPr>
              <a:buClr>
                <a:schemeClr val="accent2"/>
              </a:buClr>
              <a:buSzPct val="120000"/>
              <a:buFont typeface="Wingdings" panose="05000000000000000000" pitchFamily="2" charset="2"/>
              <a:buChar char="§"/>
            </a:pPr>
            <a:r>
              <a:rPr lang="lv-LV" sz="1600" b="1" dirty="0"/>
              <a:t>Krīzes un nestandarta situāciju WhatsApp grupas</a:t>
            </a:r>
            <a:r>
              <a:rPr lang="lv-LV" sz="1600" dirty="0"/>
              <a:t> izveide un komunikācija (grupā noteikti iekļaujama Sabiedrisko attiecību nodaļas vadītāja)</a:t>
            </a:r>
            <a:endParaRPr lang="lv-LV" sz="1600" b="1" dirty="0"/>
          </a:p>
          <a:p>
            <a:pPr marL="0" indent="0">
              <a:buFont typeface="Arial" panose="020B0604020202020204" pitchFamily="34" charset="0"/>
              <a:buNone/>
            </a:pPr>
            <a:endParaRPr lang="lv-LV" sz="1500" dirty="0"/>
          </a:p>
        </p:txBody>
      </p:sp>
      <p:sp>
        <p:nvSpPr>
          <p:cNvPr id="3" name="TextBox 2">
            <a:extLst>
              <a:ext uri="{FF2B5EF4-FFF2-40B4-BE49-F238E27FC236}">
                <a16:creationId xmlns:a16="http://schemas.microsoft.com/office/drawing/2014/main" id="{2FAB1FA4-5117-E216-898C-143471777C4F}"/>
              </a:ext>
            </a:extLst>
          </p:cNvPr>
          <p:cNvSpPr txBox="1"/>
          <p:nvPr/>
        </p:nvSpPr>
        <p:spPr>
          <a:xfrm>
            <a:off x="8324491" y="1586705"/>
            <a:ext cx="3269411" cy="4244239"/>
          </a:xfrm>
          <a:prstGeom prst="rect">
            <a:avLst/>
          </a:prstGeom>
          <a:noFill/>
        </p:spPr>
        <p:txBody>
          <a:bodyPr wrap="square" rtlCol="0">
            <a:spAutoFit/>
          </a:bodyPr>
          <a:lstStyle/>
          <a:p>
            <a:pPr marL="0" indent="0">
              <a:lnSpc>
                <a:spcPct val="120000"/>
              </a:lnSpc>
              <a:buNone/>
            </a:pPr>
            <a:r>
              <a:rPr lang="lv-LV" sz="2400" b="1" u="sng" dirty="0">
                <a:solidFill>
                  <a:schemeClr val="accent2"/>
                </a:solidFill>
              </a:rPr>
              <a:t>Personāla nodaļa</a:t>
            </a:r>
            <a:endParaRPr lang="en-US" sz="2400" b="1" u="sng" dirty="0">
              <a:solidFill>
                <a:schemeClr val="accent2"/>
              </a:solidFill>
            </a:endParaRPr>
          </a:p>
          <a:p>
            <a:pPr marL="228600" indent="-228600">
              <a:lnSpc>
                <a:spcPct val="90000"/>
              </a:lnSpc>
              <a:spcBef>
                <a:spcPts val="1000"/>
              </a:spcBef>
              <a:buClr>
                <a:schemeClr val="accent2"/>
              </a:buClr>
              <a:buSzPct val="120000"/>
              <a:buFont typeface="Wingdings" panose="05000000000000000000" pitchFamily="2" charset="2"/>
              <a:buChar char="§"/>
            </a:pPr>
            <a:r>
              <a:rPr lang="lv-LV" sz="1600" b="1" dirty="0" err="1"/>
              <a:t>Intranets</a:t>
            </a:r>
            <a:r>
              <a:rPr lang="lv-LV" sz="1600" b="1" dirty="0"/>
              <a:t> </a:t>
            </a:r>
            <a:r>
              <a:rPr lang="lv-LV" sz="1200" dirty="0"/>
              <a:t>(informē Sabiedrisko attiecību nodaļu par aktualitātēm normatīvajos aktos un iekšējos lēmumos, kas skar personālu; sagatavo ziņu projektus; regulāri atjauno informāciju par jaunajiem darbiniekiem un tiem, kas pamet darbu pašvaldībā, par aizvietotājiem; sagatavo informāciju, kas nepieciešama jaunajiem darbiniekiem; sniedz informāciju par iespējām mācīties u.tml.)</a:t>
            </a:r>
            <a:endParaRPr lang="lv-LV" sz="1600" dirty="0"/>
          </a:p>
          <a:p>
            <a:pPr marL="228600" indent="-228600">
              <a:lnSpc>
                <a:spcPct val="90000"/>
              </a:lnSpc>
              <a:spcBef>
                <a:spcPts val="1000"/>
              </a:spcBef>
              <a:buClr>
                <a:schemeClr val="accent2"/>
              </a:buClr>
              <a:buSzPct val="120000"/>
              <a:buFont typeface="Wingdings" panose="05000000000000000000" pitchFamily="2" charset="2"/>
              <a:buChar char="§"/>
            </a:pPr>
            <a:r>
              <a:rPr lang="lv-LV" sz="1600" dirty="0"/>
              <a:t>Organizē</a:t>
            </a:r>
            <a:r>
              <a:rPr lang="lv-LV" sz="1600" b="1" dirty="0"/>
              <a:t> vadītāju apmācību </a:t>
            </a:r>
            <a:r>
              <a:rPr lang="lv-LV" sz="1600" dirty="0"/>
              <a:t>par to, kā īstenot informācijas apriti struktūrvienībā, nodrošinot gan zināšanas, gan prasmes</a:t>
            </a:r>
          </a:p>
          <a:p>
            <a:pPr marL="228600" indent="-228600">
              <a:lnSpc>
                <a:spcPct val="90000"/>
              </a:lnSpc>
              <a:spcBef>
                <a:spcPts val="1000"/>
              </a:spcBef>
              <a:buClr>
                <a:schemeClr val="accent2"/>
              </a:buClr>
              <a:buSzPct val="120000"/>
              <a:buFont typeface="Wingdings" panose="05000000000000000000" pitchFamily="2" charset="2"/>
              <a:buChar char="§"/>
            </a:pPr>
            <a:r>
              <a:rPr lang="lv-LV" sz="1600" dirty="0" err="1"/>
              <a:t>Izsūta</a:t>
            </a:r>
            <a:r>
              <a:rPr lang="lv-LV" sz="1600" dirty="0"/>
              <a:t> ziņas pašvaldības priekšsēdētāja vai izpilddirektora uzdevumā, par ko tiek informēta arī Sabiedrisko attiecību nodaļa</a:t>
            </a:r>
            <a:endParaRPr lang="en-US" sz="1600" dirty="0"/>
          </a:p>
        </p:txBody>
      </p:sp>
    </p:spTree>
    <p:extLst>
      <p:ext uri="{BB962C8B-B14F-4D97-AF65-F5344CB8AC3E}">
        <p14:creationId xmlns:p14="http://schemas.microsoft.com/office/powerpoint/2010/main" val="4257328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1427</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Iekšējā komunikācija  Limbažu pašvaldībā</vt:lpstr>
      <vt:lpstr>SATURS</vt:lpstr>
      <vt:lpstr>IEKŠĒJĀ KOMUNIKĀCIJA</vt:lpstr>
      <vt:lpstr>FUNKCIJAS</vt:lpstr>
      <vt:lpstr>IEGUVUMI</vt:lpstr>
      <vt:lpstr>Veidojot iekšējās komunikācijas sistēmu  IR JĀNOSAKA</vt:lpstr>
      <vt:lpstr>Mērķauditorija*</vt:lpstr>
      <vt:lpstr>Atbildību sadalījums</vt:lpstr>
      <vt:lpstr>2. Detalizēts atbildību sadalījums</vt:lpstr>
      <vt:lpstr>Kanāli un saturs</vt:lpstr>
      <vt:lpstr>3.1. Pašvaldības darbinieku informatīvā  sanāksme</vt:lpstr>
      <vt:lpstr>3.2. Vadītāju sanāksme</vt:lpstr>
      <vt:lpstr>3.3. Struktūrvienību sanāksmes</vt:lpstr>
      <vt:lpstr>3.4. Intranets</vt:lpstr>
      <vt:lpstr>3.5. E-pasti</vt:lpstr>
      <vt:lpstr>3.6. WhatsApp grupas</vt:lpstr>
      <vt:lpstr>Informācijas plūsma  NO APAKŠAS UZ AUGŠU</vt:lpstr>
      <vt:lpstr>RĪCĪBA  krīzes un nestandarta situācijās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Iekšējās komunikācijas plāns Limbažu pašvaldībā</dc:title>
  <dc:creator>Anda Kalnina Sturite</dc:creator>
  <cp:lastModifiedBy>Anda Kalnina Sturite</cp:lastModifiedBy>
  <cp:revision>11</cp:revision>
  <dcterms:created xsi:type="dcterms:W3CDTF">2023-08-28T11:51:11Z</dcterms:created>
  <dcterms:modified xsi:type="dcterms:W3CDTF">2023-09-18T20:43:38Z</dcterms:modified>
</cp:coreProperties>
</file>